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61" r:id="rId6"/>
    <p:sldMasterId id="2147483698" r:id="rId7"/>
    <p:sldMasterId id="2147483737" r:id="rId8"/>
  </p:sldMasterIdLst>
  <p:notesMasterIdLst>
    <p:notesMasterId r:id="rId52"/>
  </p:notesMasterIdLst>
  <p:sldIdLst>
    <p:sldId id="473" r:id="rId9"/>
    <p:sldId id="472" r:id="rId10"/>
    <p:sldId id="476" r:id="rId11"/>
    <p:sldId id="423" r:id="rId12"/>
    <p:sldId id="513" r:id="rId13"/>
    <p:sldId id="514" r:id="rId14"/>
    <p:sldId id="516" r:id="rId15"/>
    <p:sldId id="517" r:id="rId16"/>
    <p:sldId id="479" r:id="rId17"/>
    <p:sldId id="505" r:id="rId18"/>
    <p:sldId id="480" r:id="rId19"/>
    <p:sldId id="487" r:id="rId20"/>
    <p:sldId id="482" r:id="rId21"/>
    <p:sldId id="477" r:id="rId22"/>
    <p:sldId id="424" r:id="rId23"/>
    <p:sldId id="354" r:id="rId24"/>
    <p:sldId id="374" r:id="rId25"/>
    <p:sldId id="376" r:id="rId26"/>
    <p:sldId id="375" r:id="rId27"/>
    <p:sldId id="427" r:id="rId28"/>
    <p:sldId id="485" r:id="rId29"/>
    <p:sldId id="486" r:id="rId30"/>
    <p:sldId id="489" r:id="rId31"/>
    <p:sldId id="490" r:id="rId32"/>
    <p:sldId id="491" r:id="rId33"/>
    <p:sldId id="493" r:id="rId34"/>
    <p:sldId id="509" r:id="rId35"/>
    <p:sldId id="481" r:id="rId36"/>
    <p:sldId id="503" r:id="rId37"/>
    <p:sldId id="495" r:id="rId38"/>
    <p:sldId id="496" r:id="rId39"/>
    <p:sldId id="497" r:id="rId40"/>
    <p:sldId id="498" r:id="rId41"/>
    <p:sldId id="499" r:id="rId42"/>
    <p:sldId id="483" r:id="rId43"/>
    <p:sldId id="502" r:id="rId44"/>
    <p:sldId id="512" r:id="rId45"/>
    <p:sldId id="420" r:id="rId46"/>
    <p:sldId id="421" r:id="rId47"/>
    <p:sldId id="501" r:id="rId48"/>
    <p:sldId id="510" r:id="rId49"/>
    <p:sldId id="484" r:id="rId50"/>
    <p:sldId id="494" r:id="rId51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377"/>
    <a:srgbClr val="416629"/>
    <a:srgbClr val="FFC000"/>
    <a:srgbClr val="3E6DC2"/>
    <a:srgbClr val="70AD47"/>
    <a:srgbClr val="D9D9D9"/>
    <a:srgbClr val="008272"/>
    <a:srgbClr val="F7EA1B"/>
    <a:srgbClr val="6D6E71"/>
    <a:srgbClr val="FF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78010" autoAdjust="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outlineViewPr>
    <p:cViewPr>
      <p:scale>
        <a:sx n="33" d="100"/>
        <a:sy n="33" d="100"/>
      </p:scale>
      <p:origin x="0" y="-44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8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4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41A9964C-0A12-4300-99AA-F57E410BE66D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08E7E68-F91A-4BB1-B3D3-3A44C4433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1309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99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24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7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28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55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409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1059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en-US" dirty="0">
              <a:latin typeface="+mn-lt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1059" fontAlgn="base">
              <a:spcBef>
                <a:spcPct val="0"/>
              </a:spcBef>
              <a:spcAft>
                <a:spcPct val="0"/>
              </a:spcAft>
              <a:defRPr/>
            </a:pPr>
            <a:fld id="{7088D5E3-B0C4-244E-905F-C9848084E0A1}" type="slidenum">
              <a:rPr lang="en-US">
                <a:solidFill>
                  <a:prstClr val="black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pPr defTabSz="951059"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028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31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9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5013" lvl="1" defTabSz="951152" fontAlgn="base">
              <a:lnSpc>
                <a:spcPct val="90000"/>
              </a:lnSpc>
              <a:spcBef>
                <a:spcPts val="625"/>
              </a:spcBef>
              <a:spcAft>
                <a:spcPts val="625"/>
              </a:spcAft>
              <a:buClr>
                <a:srgbClr val="68217A">
                  <a:lumMod val="50000"/>
                </a:srgbClr>
              </a:buClr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77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924" indent="-466529" defTabSz="951152">
              <a:spcBef>
                <a:spcPts val="625"/>
              </a:spcBef>
              <a:spcAft>
                <a:spcPts val="625"/>
              </a:spcAft>
              <a:tabLst>
                <a:tab pos="671931" algn="l"/>
              </a:tabLst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9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5480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466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49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323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7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0B58A7-4721-4E96-841F-E2F566DBA1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30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18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88D5E3-B0C4-244E-905F-C9848084E0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704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6468" indent="-456468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0B58A7-4721-4E96-841F-E2F566DBA11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39942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1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874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1540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4/27/2017 9:40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672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547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4/27/2017 9:40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5877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Machine Learning, Analytics &amp; Data Science Conference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4/27/2017 9:40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763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6892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49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6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88D5E3-B0C4-244E-905F-C9848084E0A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924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A902FD40-36A5-4F3A-9D07-62800BE1FB4F}" type="slidenum">
              <a:rPr lang="en-US" sz="1800" kern="0">
                <a:solidFill>
                  <a:sysClr val="windowText" lastClr="000000"/>
                </a:solidFill>
              </a:rPr>
              <a:pPr defTabSz="933237">
                <a:defRPr/>
              </a:pPr>
              <a:t>39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599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175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5382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8E7E68-F91A-4BB1-B3D3-3A44C4433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66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427" eaLnBrk="0" fontAlgn="base" hangingPunct="0">
              <a:spcBef>
                <a:spcPct val="30000"/>
              </a:spcBef>
              <a:spcAft>
                <a:spcPts val="352"/>
              </a:spcAft>
              <a:defRPr/>
            </a:pPr>
            <a:endParaRPr lang="en-US" dirty="0">
              <a:solidFill>
                <a:srgbClr val="FFFFFF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3237">
              <a:defRPr/>
            </a:pPr>
            <a:fld id="{EC797392-A70C-4ACB-A74C-E4867CE270BC}" type="slidenum">
              <a:rPr lang="en-US" sz="1800" kern="0">
                <a:solidFill>
                  <a:prstClr val="black"/>
                </a:solidFill>
              </a:rPr>
              <a:pPr defTabSz="933237">
                <a:defRPr/>
              </a:pPr>
              <a:t>4</a:t>
            </a:fld>
            <a:endParaRPr lang="en-US" sz="18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25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63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92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64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70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8E7E68-F91A-4BB1-B3D3-3A44C4433E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4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E64AF-207D-40FD-A40B-C7945374B3D0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31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019A7-50BF-40BD-B15B-489EBD8D38FA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31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B0195-112F-400F-A862-A9B447A8EEB6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63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2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1090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4127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89" b="84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1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91805"/>
            <a:ext cx="3886200" cy="1658120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59381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54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3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kern="1200" spc="-100" baseline="0" dirty="0">
                <a:gradFill>
                  <a:gsLst>
                    <a:gs pos="2941">
                      <a:schemeClr val="tx2"/>
                    </a:gs>
                    <a:gs pos="15686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441871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25490">
                      <a:schemeClr val="tx2">
                        <a:lumMod val="60000"/>
                        <a:lumOff val="40000"/>
                      </a:schemeClr>
                    </a:gs>
                    <a:gs pos="47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78" y="5990443"/>
            <a:ext cx="174054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3193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" y="1"/>
            <a:ext cx="12199620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7620" y="0"/>
            <a:ext cx="6102033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19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980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609441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5665258" cy="2705100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l">
              <a:defRPr lang="en-US" sz="5400" b="1" kern="1200" spc="-100" baseline="0" dirty="0">
                <a:gradFill>
                  <a:gsLst>
                    <a:gs pos="9804">
                      <a:schemeClr val="tx2"/>
                    </a:gs>
                    <a:gs pos="26471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lvl="0" algn="l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13716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7"/>
            <a:ext cx="1737792" cy="639069"/>
          </a:xfrm>
          <a:prstGeom prst="rect">
            <a:avLst/>
          </a:prstGeom>
        </p:spPr>
      </p:pic>
      <p:sp>
        <p:nvSpPr>
          <p:cNvPr id="14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5681132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gradFill>
                  <a:gsLst>
                    <a:gs pos="15686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5796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spc="-100" baseline="0" dirty="0">
                <a:gradFill>
                  <a:gsLst>
                    <a:gs pos="11765">
                      <a:srgbClr val="89C402"/>
                    </a:gs>
                    <a:gs pos="43000">
                      <a:srgbClr val="89C402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676901"/>
            <a:ext cx="6286499" cy="723900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37792" cy="63906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bg1"/>
                    </a:gs>
                    <a:gs pos="99000">
                      <a:schemeClr val="bg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48453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4206240"/>
            <a:ext cx="12192000" cy="265175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7504"/>
            <a:ext cx="1740540" cy="64008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4206238"/>
            <a:ext cx="11696700" cy="935917"/>
          </a:xfrm>
          <a:noFill/>
        </p:spPr>
        <p:txBody>
          <a:bodyPr vert="horz" lIns="137160" tIns="137160" rIns="137160" bIns="0" rtlCol="0" anchor="b" anchorCtr="0">
            <a:noAutofit/>
          </a:bodyPr>
          <a:lstStyle>
            <a:lvl1pPr algn="ctr">
              <a:defRPr lang="en-US" sz="4800" b="1" kern="1200" spc="-100" baseline="0" dirty="0">
                <a:gradFill>
                  <a:gsLst>
                    <a:gs pos="1961">
                      <a:schemeClr val="tx2"/>
                    </a:gs>
                    <a:gs pos="24000">
                      <a:schemeClr val="tx2"/>
                    </a:gs>
                  </a:gsLst>
                  <a:lin ang="5400000" scaled="0"/>
                </a:gradFill>
                <a:latin typeface="+mn-lt"/>
                <a:ea typeface="Segoe UI Semibold" panose="020B0702040204020203" pitchFamily="34" charset="0"/>
                <a:cs typeface="Segoe UI" panose="020B0502040204020203" pitchFamily="34" charset="0"/>
              </a:defRPr>
            </a:lvl1pPr>
          </a:lstStyle>
          <a:p>
            <a:pPr marL="0" lvl="0" algn="ctr" defTabSz="1088078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933700" y="5742424"/>
            <a:ext cx="6286499" cy="658376"/>
          </a:xfrm>
        </p:spPr>
        <p:txBody>
          <a:bodyPr lIns="137160" tIns="137160" rIns="137160" bIns="13716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16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5142155"/>
            <a:ext cx="11696700" cy="534745"/>
          </a:xfrm>
        </p:spPr>
        <p:txBody>
          <a:bodyPr tIns="0" anchor="t"/>
          <a:lstStyle>
            <a:lvl1pPr algn="ctr">
              <a:spcBef>
                <a:spcPts val="0"/>
              </a:spcBef>
              <a:buFontTx/>
              <a:buNone/>
              <a:defRPr spc="-8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281668" indent="0" algn="ctr">
              <a:buFontTx/>
              <a:buNone/>
              <a:defRPr/>
            </a:lvl2pPr>
            <a:lvl3pPr marL="588461" indent="0" algn="ctr">
              <a:buFontTx/>
              <a:buNone/>
              <a:defRPr/>
            </a:lvl3pPr>
            <a:lvl4pPr marL="870128" indent="0" algn="ctr">
              <a:buFontTx/>
              <a:buNone/>
              <a:defRPr/>
            </a:lvl4pPr>
            <a:lvl5pPr marL="1105512" indent="0" algn="ctr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848100" y="5676900"/>
            <a:ext cx="4495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366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58996-14E3-4ED0-93EA-8DF8103681DD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2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599" y="1181100"/>
            <a:ext cx="5865813" cy="1333500"/>
          </a:xfrm>
        </p:spPr>
        <p:txBody>
          <a:bodyPr rIns="137160"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1"/>
            <a:ext cx="5865814" cy="304800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4413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28599" y="2514600"/>
            <a:ext cx="5408613" cy="4038600"/>
          </a:xfrm>
        </p:spPr>
        <p:txBody>
          <a:bodyPr rIns="137160"/>
          <a:lstStyle>
            <a:lvl1pPr>
              <a:defRPr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76829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,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/>
          <p:cNvSpPr/>
          <p:nvPr userDrawn="1"/>
        </p:nvSpPr>
        <p:spPr>
          <a:xfrm>
            <a:off x="0" y="0"/>
            <a:ext cx="1422400" cy="138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28600" y="6553200"/>
            <a:ext cx="5865814" cy="304801"/>
          </a:xfrm>
        </p:spPr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7587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0095" y="266700"/>
            <a:ext cx="4485206" cy="1333500"/>
          </a:xfrm>
        </p:spPr>
        <p:txBody>
          <a:bodyPr anchor="t" anchorCtr="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1613" y="1600200"/>
            <a:ext cx="5373688" cy="4953000"/>
          </a:xfrm>
        </p:spPr>
        <p:txBody>
          <a:bodyPr/>
          <a:lstStyle>
            <a:lvl1pPr>
              <a:defRPr lang="en-US" sz="2400" kern="1200" dirty="0" smtClean="0">
                <a:gradFill>
                  <a:gsLst>
                    <a:gs pos="13725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Second level</a:t>
            </a:r>
          </a:p>
          <a:p>
            <a:pPr marL="0" lvl="2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Third level</a:t>
            </a:r>
          </a:p>
          <a:p>
            <a:pPr marL="0" lvl="3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Fourth level</a:t>
            </a:r>
          </a:p>
          <a:p>
            <a:pPr marL="0" lvl="4" indent="0" algn="l" defTabSz="1088078" rtl="0" eaLnBrk="1" latinLnBrk="0" hangingPunct="1">
              <a:spcBef>
                <a:spcPts val="1800"/>
              </a:spcBef>
              <a:buClr>
                <a:srgbClr val="0072C6"/>
              </a:buClr>
              <a:buSzPct val="100000"/>
              <a:buFont typeface="Wingdings" pitchFamily="2" charset="2"/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15846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381000" y="1600200"/>
            <a:ext cx="11430000" cy="4800600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Master text styles</a:t>
            </a:r>
          </a:p>
          <a:p>
            <a:pPr marL="342900" marR="0" lvl="1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Second level</a:t>
            </a:r>
          </a:p>
          <a:p>
            <a:pPr marL="342900" marR="0" lvl="2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Third level</a:t>
            </a:r>
          </a:p>
          <a:p>
            <a:pPr marL="342900" marR="0" lvl="3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Fourth level</a:t>
            </a:r>
          </a:p>
          <a:p>
            <a:pPr marL="342900" marR="0" lvl="4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451">
                      <a:schemeClr val="tx2"/>
                    </a:gs>
                    <a:gs pos="72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Fifth level</a:t>
            </a: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96258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 anchor="t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9529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05258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8108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>
            <a:noAutofit/>
          </a:bodyPr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8600" y="1600200"/>
            <a:ext cx="11812548" cy="4495800"/>
          </a:xfrm>
          <a:prstGeom prst="rect">
            <a:avLst/>
          </a:prstGeom>
        </p:spPr>
        <p:txBody>
          <a:bodyPr lIns="137160" rIns="137160" bIns="137160"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81668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588461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870129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1105512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>
          <a:xfrm>
            <a:off x="228601" y="6553199"/>
            <a:ext cx="11201400" cy="304801"/>
          </a:xfrm>
        </p:spPr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4283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393700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173246" y="1600200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7952793" y="1600962"/>
            <a:ext cx="3858207" cy="4570476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</a:defRPr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 err="1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776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37160" tIns="91440" rIns="137160" bIns="137160" rtlCol="0" anchor="t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6" hasCustomPrompt="1"/>
          </p:nvPr>
        </p:nvSpPr>
        <p:spPr>
          <a:xfrm>
            <a:off x="228600" y="4851400"/>
            <a:ext cx="3840480" cy="1322832"/>
          </a:xfrm>
        </p:spPr>
        <p:txBody>
          <a:bodyPr lIns="137160" rIns="137160" bIns="137160">
            <a:norm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1765">
                      <a:schemeClr val="tx2"/>
                    </a:gs>
                    <a:gs pos="38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7" hasCustomPrompt="1"/>
          </p:nvPr>
        </p:nvSpPr>
        <p:spPr>
          <a:xfrm>
            <a:off x="4151344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1088078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72C6"/>
              </a:buClr>
              <a:buSzPct val="100000"/>
              <a:buFont typeface="Wingdings" pitchFamily="2" charset="2"/>
              <a:buNone/>
              <a:tabLst/>
              <a:defRPr kumimoji="0" lang="en-US" sz="2800" b="0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14706">
                      <a:schemeClr val="tx2"/>
                    </a:gs>
                    <a:gs pos="41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8" hasCustomPrompt="1"/>
          </p:nvPr>
        </p:nvSpPr>
        <p:spPr>
          <a:xfrm>
            <a:off x="8074089" y="4851400"/>
            <a:ext cx="3840480" cy="1322832"/>
          </a:xfrm>
        </p:spPr>
        <p:txBody>
          <a:bodyPr lIns="137160" rIns="137160" bIns="13716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800" b="0" i="0" u="none" strike="noStrike" kern="1200" cap="none" spc="0" normalizeH="0" baseline="0" noProof="0"/>
            </a:lvl1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228600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4162078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8084821" y="1597025"/>
            <a:ext cx="3840479" cy="3254375"/>
          </a:xfr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400" b="0" i="0" u="none" strike="noStrike" kern="1200" cap="none" spc="0" normalizeH="0" baseline="0" noProof="0"/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2000" b="0" i="0" u="none" strike="noStrike" kern="1200" cap="none" spc="0" normalizeH="0" baseline="0" noProof="0"/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kumimoji="0" lang="en-US" sz="1800" b="0" i="0" u="none" strike="noStrike" kern="1200" cap="none" spc="0" normalizeH="0" baseline="0" noProof="0"/>
            </a:lvl5pPr>
          </a:lstStyle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Click to edit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Master text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4510">
                      <a:schemeClr val="tx2"/>
                    </a:gs>
                    <a:gs pos="49000">
                      <a:schemeClr val="tx2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800100" marR="0" lvl="2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28700" marR="0" lvl="3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257300" marR="0" lvl="4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  <a:p>
            <a:pPr marL="171450" indent="-171450">
              <a:buFont typeface="Wingdings" pitchFamily="2" charset="2"/>
              <a:buChar char="§"/>
            </a:pPr>
            <a:endParaRPr lang="en-US" sz="16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6663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8"/>
          <p:cNvSpPr>
            <a:spLocks noGrp="1"/>
          </p:cNvSpPr>
          <p:nvPr>
            <p:ph sz="quarter" idx="14"/>
          </p:nvPr>
        </p:nvSpPr>
        <p:spPr>
          <a:xfrm>
            <a:off x="4060823" y="1597152"/>
            <a:ext cx="4075135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" y="1597152"/>
            <a:ext cx="4063999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601" y="6553200"/>
            <a:ext cx="11201400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5"/>
          </p:nvPr>
        </p:nvSpPr>
        <p:spPr>
          <a:xfrm>
            <a:off x="8128001" y="1597152"/>
            <a:ext cx="4061884" cy="4072128"/>
          </a:xfrm>
        </p:spPr>
        <p:txBody>
          <a:bodyPr lIns="137160" tIns="91440" rIns="137160" bIns="137160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10086765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32838" y="3566160"/>
            <a:ext cx="2103120" cy="2103120"/>
          </a:xfrm>
          <a:solidFill>
            <a:schemeClr val="tx2"/>
          </a:solidFill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1960880" y="3566160"/>
            <a:ext cx="2103120" cy="2103120"/>
          </a:xfrm>
          <a:solidFill>
            <a:schemeClr val="tx2"/>
          </a:solidFill>
          <a:ln>
            <a:noFill/>
          </a:ln>
        </p:spPr>
        <p:txBody>
          <a:bodyPr lIns="137160" tIns="91440" rIns="137160" bIns="137160">
            <a:normAutofit/>
          </a:bodyPr>
          <a:lstStyle>
            <a:lvl1pPr>
              <a:lnSpc>
                <a:spcPct val="85000"/>
              </a:lnSpc>
              <a:spcAft>
                <a:spcPts val="0"/>
              </a:spcAft>
              <a:defRPr sz="4000" b="1">
                <a:solidFill>
                  <a:schemeClr val="bg1"/>
                </a:solidFill>
                <a:latin typeface="+mn-lt"/>
              </a:defRPr>
            </a:lvl1pPr>
            <a:lvl2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2pPr>
            <a:lvl3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3pPr>
            <a:lvl4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4pPr>
            <a:lvl5pPr>
              <a:defRPr b="1">
                <a:solidFill>
                  <a:schemeClr val="bg1"/>
                </a:solidFill>
                <a:latin typeface="Segoe UI Semibold" panose="020B07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76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CEEA4-7221-4E38-BF39-57A2C795084E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4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13716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12200" cy="1625600"/>
          </a:xfrm>
        </p:spPr>
        <p:txBody>
          <a:bodyPr lIns="137160" rIns="137160" bIns="137160"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1" y="6553201"/>
            <a:ext cx="11201400" cy="304800"/>
          </a:xfrm>
        </p:spPr>
        <p:txBody>
          <a:bodyPr/>
          <a:lstStyle>
            <a:lvl1pPr>
              <a:defRPr dirty="0"/>
            </a:lvl1pPr>
          </a:lstStyle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2859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4156709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/>
          <p:cNvSpPr>
            <a:spLocks noGrp="1"/>
          </p:cNvSpPr>
          <p:nvPr>
            <p:ph sz="quarter" idx="15"/>
          </p:nvPr>
        </p:nvSpPr>
        <p:spPr>
          <a:xfrm>
            <a:off x="8084820" y="3429000"/>
            <a:ext cx="3840480" cy="2740152"/>
          </a:xfrm>
        </p:spPr>
        <p:txBody>
          <a:bodyPr lIns="137160" rIns="137160" bIns="137160">
            <a:noAutofit/>
          </a:bodyPr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464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599" y="1622121"/>
            <a:ext cx="5806440" cy="4572000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8527" y="1622122"/>
            <a:ext cx="5806440" cy="4571999"/>
          </a:xfrm>
        </p:spPr>
        <p:txBody>
          <a:bodyPr lIns="137160" tIns="91440" rIns="137160" bIns="137160"/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1867"/>
            </a:lvl3pPr>
            <a:lvl4pPr>
              <a:lnSpc>
                <a:spcPct val="100000"/>
              </a:lnSpc>
              <a:defRPr sz="1867"/>
            </a:lvl4pPr>
            <a:lvl5pPr>
              <a:lnSpc>
                <a:spcPct val="100000"/>
              </a:lnSpc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8599" y="6553200"/>
            <a:ext cx="11201401" cy="304801"/>
          </a:xfrm>
        </p:spPr>
        <p:txBody>
          <a:bodyPr/>
          <a:lstStyle/>
          <a:p>
            <a:endParaRPr dirty="0">
              <a:solidFill>
                <a:srgbClr val="737373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729ABE-044A-472F-86F1-BEFBB904A5C9}" type="slidenum">
              <a:rPr lang="en-US" smtClean="0">
                <a:solidFill>
                  <a:srgbClr val="737373"/>
                </a:solidFill>
              </a:rPr>
              <a:pPr/>
              <a:t>‹#›</a:t>
            </a:fld>
            <a:endParaRPr lang="en-US">
              <a:solidFill>
                <a:srgbClr val="737373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9091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embed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81100"/>
            <a:ext cx="2469118" cy="2612424"/>
          </a:xfrm>
        </p:spPr>
        <p:txBody>
          <a:bodyPr anchor="t"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Content Placeholder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717" y="584200"/>
            <a:ext cx="9113283" cy="5689600"/>
          </a:xfrm>
          <a:prstGeom prst="rect">
            <a:avLst/>
          </a:prstGeom>
        </p:spPr>
      </p:pic>
      <p:sp>
        <p:nvSpPr>
          <p:cNvPr id="13" name="Media Placeholder 8"/>
          <p:cNvSpPr>
            <a:spLocks noGrp="1"/>
          </p:cNvSpPr>
          <p:nvPr>
            <p:ph type="media" sz="quarter" idx="11" hasCustomPrompt="1"/>
          </p:nvPr>
        </p:nvSpPr>
        <p:spPr>
          <a:xfrm>
            <a:off x="3268663" y="1135892"/>
            <a:ext cx="7956550" cy="451008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insert demo video</a:t>
            </a:r>
          </a:p>
        </p:txBody>
      </p:sp>
    </p:spTree>
    <p:extLst>
      <p:ext uri="{BB962C8B-B14F-4D97-AF65-F5344CB8AC3E}">
        <p14:creationId xmlns:p14="http://schemas.microsoft.com/office/powerpoint/2010/main" val="354121385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_lin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584200"/>
            <a:ext cx="2844800" cy="177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4581561"/>
            <a:ext cx="2844800" cy="1774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9200" y="2575104"/>
            <a:ext cx="2844800" cy="1774600"/>
          </a:xfrm>
          <a:prstGeom prst="rect">
            <a:avLst/>
          </a:prstGeom>
        </p:spPr>
      </p:pic>
      <p:pic>
        <p:nvPicPr>
          <p:cNvPr id="8" name="Content Placeholder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2209800"/>
            <a:ext cx="7969039" cy="46482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2750820"/>
            <a:ext cx="7391400" cy="41071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9010650" y="757113"/>
            <a:ext cx="2495550" cy="1404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9010650" y="2751138"/>
            <a:ext cx="2495550" cy="1401762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9010650" y="4745831"/>
            <a:ext cx="2495550" cy="141208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screenshot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</p:spPr>
        <p:txBody>
          <a:bodyPr lIns="137160" tIns="91440" rIns="137160" bIns="13716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71031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722813" y="2788917"/>
            <a:ext cx="2743200" cy="9144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lang="en-US" sz="6000" b="0" kern="1200" spc="0" baseline="0">
                <a:latin typeface="+mj-lt"/>
                <a:ea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4400" b="1" kern="1200" spc="0" baseline="0" dirty="0">
                <a:solidFill>
                  <a:schemeClr val="bg1"/>
                </a:solidFill>
                <a:latin typeface="+mn-lt"/>
                <a:ea typeface="Segoe UI Semibold" panose="020B0702040204020203" pitchFamily="34" charset="0"/>
                <a:cs typeface="Segoe UI Semibold" panose="020B0702040204020203" pitchFamily="34" charset="0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243870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black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824"/>
            <a:ext cx="12192000" cy="6858000"/>
          </a:xfrm>
        </p:spPr>
        <p:txBody>
          <a:bodyPr/>
          <a:lstStyle>
            <a:lvl1pPr>
              <a:defRPr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0" scaled="0"/>
                </a:gradFill>
              </a:defRPr>
            </a:lvl1pPr>
          </a:lstStyle>
          <a:p>
            <a:r>
              <a:rPr lang="en-US" dirty="0"/>
              <a:t>Click on icon to</a:t>
            </a:r>
            <a:br>
              <a:rPr lang="en-US" dirty="0"/>
            </a:br>
            <a:r>
              <a:rPr lang="en-US" dirty="0"/>
              <a:t>insert picture then</a:t>
            </a:r>
            <a:br>
              <a:rPr lang="en-US" dirty="0"/>
            </a:br>
            <a:r>
              <a:rPr lang="en-US" dirty="0"/>
              <a:t>send to back</a:t>
            </a:r>
          </a:p>
        </p:txBody>
      </p:sp>
      <p:sp useBgFill="1">
        <p:nvSpPr>
          <p:cNvPr id="2" name="Rectangle 1"/>
          <p:cNvSpPr/>
          <p:nvPr userDrawn="1"/>
        </p:nvSpPr>
        <p:spPr>
          <a:xfrm>
            <a:off x="-5293" y="-4824"/>
            <a:ext cx="1681693" cy="16050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rgbClr val="000000">
              <a:alpha val="70000"/>
            </a:srgb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885332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/whit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/>
          <p:cNvSpPr/>
          <p:nvPr userDrawn="1"/>
        </p:nvSpPr>
        <p:spPr>
          <a:xfrm>
            <a:off x="-5293" y="0"/>
            <a:ext cx="1630893" cy="160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-5293" y="-1006"/>
            <a:ext cx="6625448" cy="686175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 h 10000"/>
              <a:gd name="connsiteX0" fmla="*/ 0 w 10000"/>
              <a:gd name="connsiteY0" fmla="*/ 0 h 9997"/>
              <a:gd name="connsiteX1" fmla="*/ 5160 w 10000"/>
              <a:gd name="connsiteY1" fmla="*/ 24 h 9997"/>
              <a:gd name="connsiteX2" fmla="*/ 10000 w 10000"/>
              <a:gd name="connsiteY2" fmla="*/ 9997 h 9997"/>
              <a:gd name="connsiteX3" fmla="*/ 0 w 10000"/>
              <a:gd name="connsiteY3" fmla="*/ 9997 h 9997"/>
              <a:gd name="connsiteX4" fmla="*/ 0 w 10000"/>
              <a:gd name="connsiteY4" fmla="*/ 0 h 9997"/>
              <a:gd name="connsiteX0" fmla="*/ 0 w 9679"/>
              <a:gd name="connsiteY0" fmla="*/ 0 h 10027"/>
              <a:gd name="connsiteX1" fmla="*/ 5160 w 9679"/>
              <a:gd name="connsiteY1" fmla="*/ 24 h 10027"/>
              <a:gd name="connsiteX2" fmla="*/ 9679 w 9679"/>
              <a:gd name="connsiteY2" fmla="*/ 10027 h 10027"/>
              <a:gd name="connsiteX3" fmla="*/ 0 w 9679"/>
              <a:gd name="connsiteY3" fmla="*/ 10000 h 10027"/>
              <a:gd name="connsiteX4" fmla="*/ 0 w 9679"/>
              <a:gd name="connsiteY4" fmla="*/ 0 h 10027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0 w 10000"/>
              <a:gd name="connsiteY3" fmla="*/ 9983 h 10010"/>
              <a:gd name="connsiteX4" fmla="*/ 0 w 10000"/>
              <a:gd name="connsiteY4" fmla="*/ 10 h 10010"/>
              <a:gd name="connsiteX0" fmla="*/ 0 w 10000"/>
              <a:gd name="connsiteY0" fmla="*/ 10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10 h 10010"/>
              <a:gd name="connsiteX0" fmla="*/ 0 w 10000"/>
              <a:gd name="connsiteY0" fmla="*/ 21 h 10010"/>
              <a:gd name="connsiteX1" fmla="*/ 5302 w 10000"/>
              <a:gd name="connsiteY1" fmla="*/ 0 h 10010"/>
              <a:gd name="connsiteX2" fmla="*/ 10000 w 10000"/>
              <a:gd name="connsiteY2" fmla="*/ 10010 h 10010"/>
              <a:gd name="connsiteX3" fmla="*/ 4 w 10000"/>
              <a:gd name="connsiteY3" fmla="*/ 10010 h 10010"/>
              <a:gd name="connsiteX4" fmla="*/ 0 w 10000"/>
              <a:gd name="connsiteY4" fmla="*/ 21 h 10010"/>
              <a:gd name="connsiteX0" fmla="*/ 286 w 9997"/>
              <a:gd name="connsiteY0" fmla="*/ 216 h 10010"/>
              <a:gd name="connsiteX1" fmla="*/ 5299 w 9997"/>
              <a:gd name="connsiteY1" fmla="*/ 0 h 10010"/>
              <a:gd name="connsiteX2" fmla="*/ 9997 w 9997"/>
              <a:gd name="connsiteY2" fmla="*/ 10010 h 10010"/>
              <a:gd name="connsiteX3" fmla="*/ 1 w 9997"/>
              <a:gd name="connsiteY3" fmla="*/ 10010 h 10010"/>
              <a:gd name="connsiteX4" fmla="*/ 286 w 9997"/>
              <a:gd name="connsiteY4" fmla="*/ 216 h 10010"/>
              <a:gd name="connsiteX0" fmla="*/ 0 w 10007"/>
              <a:gd name="connsiteY0" fmla="*/ 29 h 10000"/>
              <a:gd name="connsiteX1" fmla="*/ 5308 w 10007"/>
              <a:gd name="connsiteY1" fmla="*/ 0 h 10000"/>
              <a:gd name="connsiteX2" fmla="*/ 10007 w 10007"/>
              <a:gd name="connsiteY2" fmla="*/ 10000 h 10000"/>
              <a:gd name="connsiteX3" fmla="*/ 8 w 10007"/>
              <a:gd name="connsiteY3" fmla="*/ 10000 h 10000"/>
              <a:gd name="connsiteX4" fmla="*/ 0 w 10007"/>
              <a:gd name="connsiteY4" fmla="*/ 29 h 10000"/>
              <a:gd name="connsiteX0" fmla="*/ 0 w 10007"/>
              <a:gd name="connsiteY0" fmla="*/ 0 h 9971"/>
              <a:gd name="connsiteX1" fmla="*/ 5316 w 10007"/>
              <a:gd name="connsiteY1" fmla="*/ 5 h 9971"/>
              <a:gd name="connsiteX2" fmla="*/ 10007 w 10007"/>
              <a:gd name="connsiteY2" fmla="*/ 9971 h 9971"/>
              <a:gd name="connsiteX3" fmla="*/ 8 w 10007"/>
              <a:gd name="connsiteY3" fmla="*/ 9971 h 9971"/>
              <a:gd name="connsiteX4" fmla="*/ 0 w 10007"/>
              <a:gd name="connsiteY4" fmla="*/ 0 h 9971"/>
              <a:gd name="connsiteX0" fmla="*/ 0 w 10000"/>
              <a:gd name="connsiteY0" fmla="*/ 3 h 10003"/>
              <a:gd name="connsiteX1" fmla="*/ 5292 w 10000"/>
              <a:gd name="connsiteY1" fmla="*/ 0 h 10003"/>
              <a:gd name="connsiteX2" fmla="*/ 10000 w 10000"/>
              <a:gd name="connsiteY2" fmla="*/ 10003 h 10003"/>
              <a:gd name="connsiteX3" fmla="*/ 8 w 10000"/>
              <a:gd name="connsiteY3" fmla="*/ 10003 h 10003"/>
              <a:gd name="connsiteX4" fmla="*/ 0 w 10000"/>
              <a:gd name="connsiteY4" fmla="*/ 3 h 10003"/>
              <a:gd name="connsiteX0" fmla="*/ 84 w 9993"/>
              <a:gd name="connsiteY0" fmla="*/ 114 h 10003"/>
              <a:gd name="connsiteX1" fmla="*/ 5285 w 9993"/>
              <a:gd name="connsiteY1" fmla="*/ 0 h 10003"/>
              <a:gd name="connsiteX2" fmla="*/ 9993 w 9993"/>
              <a:gd name="connsiteY2" fmla="*/ 10003 h 10003"/>
              <a:gd name="connsiteX3" fmla="*/ 1 w 9993"/>
              <a:gd name="connsiteY3" fmla="*/ 10003 h 10003"/>
              <a:gd name="connsiteX4" fmla="*/ 84 w 9993"/>
              <a:gd name="connsiteY4" fmla="*/ 114 h 10003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4 w 10003"/>
              <a:gd name="connsiteY3" fmla="*/ 10000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0 w 10003"/>
              <a:gd name="connsiteY3" fmla="*/ 9996 h 10000"/>
              <a:gd name="connsiteX4" fmla="*/ 0 w 10003"/>
              <a:gd name="connsiteY4" fmla="*/ 3 h 10000"/>
              <a:gd name="connsiteX0" fmla="*/ 0 w 10003"/>
              <a:gd name="connsiteY0" fmla="*/ 3 h 10000"/>
              <a:gd name="connsiteX1" fmla="*/ 5292 w 10003"/>
              <a:gd name="connsiteY1" fmla="*/ 0 h 10000"/>
              <a:gd name="connsiteX2" fmla="*/ 10003 w 10003"/>
              <a:gd name="connsiteY2" fmla="*/ 10000 h 10000"/>
              <a:gd name="connsiteX3" fmla="*/ 67 w 10003"/>
              <a:gd name="connsiteY3" fmla="*/ 9920 h 10000"/>
              <a:gd name="connsiteX4" fmla="*/ 0 w 10003"/>
              <a:gd name="connsiteY4" fmla="*/ 3 h 10000"/>
              <a:gd name="connsiteX0" fmla="*/ 8 w 10011"/>
              <a:gd name="connsiteY0" fmla="*/ 3 h 10004"/>
              <a:gd name="connsiteX1" fmla="*/ 5300 w 10011"/>
              <a:gd name="connsiteY1" fmla="*/ 0 h 10004"/>
              <a:gd name="connsiteX2" fmla="*/ 10011 w 10011"/>
              <a:gd name="connsiteY2" fmla="*/ 10000 h 10004"/>
              <a:gd name="connsiteX3" fmla="*/ 0 w 10011"/>
              <a:gd name="connsiteY3" fmla="*/ 10004 h 10004"/>
              <a:gd name="connsiteX4" fmla="*/ 8 w 10011"/>
              <a:gd name="connsiteY4" fmla="*/ 3 h 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1" h="10004">
                <a:moveTo>
                  <a:pt x="8" y="3"/>
                </a:moveTo>
                <a:lnTo>
                  <a:pt x="5300" y="0"/>
                </a:lnTo>
                <a:lnTo>
                  <a:pt x="10011" y="10000"/>
                </a:lnTo>
                <a:lnTo>
                  <a:pt x="0" y="10004"/>
                </a:lnTo>
                <a:cubicBezTo>
                  <a:pt x="-1" y="6665"/>
                  <a:pt x="9" y="3341"/>
                  <a:pt x="8" y="3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</p:spPr>
        <p:txBody>
          <a:bodyPr lIns="365760" tIns="137160" rIns="137160" bIns="1097280" anchor="b" anchorCtr="0">
            <a:noAutofit/>
          </a:bodyPr>
          <a:lstStyle>
            <a:lvl1pPr>
              <a:defRPr sz="6000" spc="-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-4824"/>
            <a:ext cx="12192000" cy="686556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51714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latform University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309934" y="289511"/>
            <a:ext cx="10612827" cy="94152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spc="-100" dirty="0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Data Platform University</a:t>
            </a:r>
          </a:p>
        </p:txBody>
      </p:sp>
      <p:sp>
        <p:nvSpPr>
          <p:cNvPr id="8" name="Text Placeholder 3"/>
          <p:cNvSpPr txBox="1">
            <a:spLocks/>
          </p:cNvSpPr>
          <p:nvPr userDrawn="1"/>
        </p:nvSpPr>
        <p:spPr>
          <a:xfrm>
            <a:off x="274638" y="1548292"/>
            <a:ext cx="11887200" cy="202517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600" kern="1200" spc="0" baseline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gradFill>
                  <a:gsLst>
                    <a:gs pos="19608">
                      <a:srgbClr val="0072C6"/>
                    </a:gs>
                    <a:gs pos="48000">
                      <a:srgbClr val="0072C6"/>
                    </a:gs>
                  </a:gsLst>
                  <a:lin ang="5400000" scaled="0"/>
                </a:gradFill>
              </a:rPr>
              <a:t>Click to edit Master text styles</a:t>
            </a:r>
          </a:p>
          <a:p>
            <a:pPr lvl="1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Second level</a:t>
            </a:r>
          </a:p>
          <a:p>
            <a:pPr lvl="2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Third level</a:t>
            </a:r>
          </a:p>
          <a:p>
            <a:pPr lvl="3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Fourth level</a:t>
            </a:r>
          </a:p>
          <a:p>
            <a:pPr lvl="4"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51636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-1" y="0"/>
            <a:ext cx="4126230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8824">
                      <a:srgbClr val="0072C6">
                        <a:lumMod val="60000"/>
                        <a:lumOff val="40000"/>
                      </a:srgbClr>
                    </a:gs>
                    <a:gs pos="24000">
                      <a:srgbClr val="0072C6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719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26230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263454"/>
            <a:ext cx="1737792" cy="63906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75432" y="2971800"/>
            <a:ext cx="2706687" cy="914400"/>
          </a:xfrm>
          <a:prstGeom prst="rect">
            <a:avLst/>
          </a:prstGeom>
        </p:spPr>
        <p:txBody>
          <a:bodyPr vert="horz" wrap="none" lIns="91440" tIns="91440" rIns="91440" bIns="91440" rtlCol="0" anchor="t">
            <a:noAutofit/>
          </a:bodyPr>
          <a:lstStyle/>
          <a:p>
            <a:pPr>
              <a:buFont typeface="Wingdings" pitchFamily="2" charset="2"/>
              <a:buNone/>
            </a:pPr>
            <a:r>
              <a:rPr lang="en-US" sz="4800" b="1" spc="300" dirty="0">
                <a:gradFill>
                  <a:gsLst>
                    <a:gs pos="41176">
                      <a:srgbClr val="0072C6"/>
                    </a:gs>
                    <a:gs pos="93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9373279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C9D9-C9AB-455D-BDC6-C2004F5B98A1}" type="datetime1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9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0" y="1600200"/>
            <a:ext cx="11355228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3700" spc="-6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61032218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icrosoft logo w/photo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icrosoft log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665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Microsoft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90683" y="2899239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6950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1557" y="152382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145" indent="-336145">
              <a:buClr>
                <a:schemeClr val="tx2"/>
              </a:buClr>
              <a:buFont typeface="Wingdings" panose="05000000000000000000" pitchFamily="2" charset="2"/>
              <a:buChar char="ü"/>
              <a:defRPr sz="1961"/>
            </a:lvl2pPr>
            <a:lvl3pPr marL="393726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503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79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390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dirty="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F8A0AC42-AA1D-4944-8D96-660DE70C7E1B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852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173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780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532003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376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C5BCD-6DDD-4F43-9B4A-76F841407A62}" type="datetime1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065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 sz="5097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4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3787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407530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6FE43-8858-4A2A-90C0-194B19FF435E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598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7707311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64139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 bwMode="black">
          <a:xfrm>
            <a:off x="287915" y="2263495"/>
            <a:ext cx="11653523" cy="2245163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7058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Machine Learning, Analytics, &amp; Data Science Conference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8758" y="479504"/>
            <a:ext cx="1522404" cy="326167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black">
          <a:xfrm>
            <a:off x="287915" y="5663854"/>
            <a:ext cx="9994611" cy="91436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509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June 2–3, 2016  •  MSCC</a:t>
            </a:r>
          </a:p>
        </p:txBody>
      </p:sp>
    </p:spTree>
    <p:extLst>
      <p:ext uri="{BB962C8B-B14F-4D97-AF65-F5344CB8AC3E}">
        <p14:creationId xmlns:p14="http://schemas.microsoft.com/office/powerpoint/2010/main" val="53820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Animated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1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33099 -4.5892E-6 L 1.31478E-6 -4.5892E-6 " pathEditMode="relative" rAng="0" ptsTypes="AA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400" fill="hold"/>
                                        <p:tgtEl>
                                          <p:spTgt spid="8"/>
                                        </p:tgtEl>
                                      </p:cBhvr>
                                      <p:by x="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9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5" dur="9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2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9" dur="9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92000" y="9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9" grpId="0"/>
      <p:bldP spid="9" grpId="1"/>
      <p:bldP spid="9" grpId="2"/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/>
      <p:bldP spid="3" grpId="2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269239" y="1187621"/>
            <a:ext cx="8067824" cy="3586208"/>
          </a:xfrm>
          <a:prstGeom prst="rect">
            <a:avLst/>
          </a:prstGeom>
          <a:solidFill>
            <a:srgbClr val="0072C6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9322" y="6061766"/>
            <a:ext cx="1522404" cy="326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invGray">
          <a:xfrm>
            <a:off x="7440622" y="0"/>
            <a:ext cx="4751620" cy="6858623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1187621"/>
            <a:ext cx="806776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2980724"/>
            <a:ext cx="806938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8246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712632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24561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33C74-98AE-4948-9072-93B2904FE0B0}" type="datetime1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048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8476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74641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6710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2690921"/>
          </a:xfrm>
          <a:noFill/>
        </p:spPr>
        <p:txBody>
          <a:bodyPr tIns="91440" bIns="91440" anchor="t" anchorCtr="0">
            <a:no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269240" y="3877276"/>
            <a:ext cx="9860674" cy="1793104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969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69240" y="1186356"/>
            <a:ext cx="9859116" cy="3587473"/>
          </a:xfrm>
          <a:noFill/>
        </p:spPr>
        <p:txBody>
          <a:bodyPr tIns="91440" bIns="91440" anchor="t" anchorCtr="0">
            <a:no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738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559037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867186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012709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99843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38793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DE51F-0371-4FFA-A7B7-AFC488034FFF}" type="datetime1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127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81185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6152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606424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08706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95228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64555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512632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685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507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0472A-5801-47B0-9C32-BA44C781055A}" type="datetime1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1951-0DD8-4854-AAF5-AF5948232385}" type="datetime1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image" Target="../media/image19.png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60D8-7433-49C7-B492-8128DD6099E4}" type="datetime1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26B77-004C-4522-ACB4-7F5D946771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07886" y="293989"/>
            <a:ext cx="10517414" cy="682195"/>
          </a:xfrm>
          <a:prstGeom prst="rect">
            <a:avLst/>
          </a:prstGeom>
        </p:spPr>
        <p:txBody>
          <a:bodyPr vert="horz" lIns="137160" tIns="91440" rIns="137160" bIns="137160" rtlCol="0" anchor="t">
            <a:no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28600" y="6553200"/>
            <a:ext cx="11201400" cy="304801"/>
          </a:xfrm>
          <a:prstGeom prst="rect">
            <a:avLst/>
          </a:prstGeom>
        </p:spPr>
        <p:txBody>
          <a:bodyPr vert="horz" lIns="182880" tIns="38089" rIns="76179" bIns="38089" rtlCol="0" anchor="ctr"/>
          <a:lstStyle>
            <a:lvl1pPr algn="l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1600201"/>
            <a:ext cx="11696700" cy="4559531"/>
          </a:xfrm>
          <a:prstGeom prst="rect">
            <a:avLst/>
          </a:prstGeom>
        </p:spPr>
        <p:txBody>
          <a:bodyPr vert="horz" lIns="137160" tIns="91440" rIns="137160" bIns="13716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553200"/>
            <a:ext cx="761999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1088078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1088078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2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</p:sldLayoutIdLst>
  <p:transition>
    <p:fade/>
  </p:transition>
  <p:hf sldNum="0" hdr="0" ftr="0" dt="0"/>
  <p:txStyles>
    <p:titleStyle>
      <a:lvl1pPr marL="0" algn="l" defTabSz="1088078" rtl="0" eaLnBrk="1" latinLnBrk="0" hangingPunct="1">
        <a:lnSpc>
          <a:spcPct val="90000"/>
        </a:lnSpc>
        <a:spcBef>
          <a:spcPct val="0"/>
        </a:spcBef>
        <a:buNone/>
        <a:defRPr lang="en-US" sz="4800" kern="1200" spc="-100" baseline="0" dirty="0">
          <a:solidFill>
            <a:schemeClr val="tx1"/>
          </a:solidFill>
          <a:latin typeface="+mj-lt"/>
          <a:ea typeface="Segoe UI Semibold" panose="020B0702040204020203" pitchFamily="34" charset="0"/>
          <a:cs typeface="Segoe UI Semibold" panose="020B0702040204020203" pitchFamily="34" charset="0"/>
        </a:defRPr>
      </a:lvl1pPr>
    </p:titleStyle>
    <p:bodyStyle>
      <a:lvl1pPr marL="0" indent="0" algn="l" defTabSz="1088078" rtl="0" eaLnBrk="1" latinLnBrk="0" hangingPunct="1">
        <a:spcBef>
          <a:spcPts val="1800"/>
        </a:spcBef>
        <a:buClr>
          <a:srgbClr val="0072C6"/>
        </a:buClr>
        <a:buSzPct val="100000"/>
        <a:buFont typeface="Wingdings" pitchFamily="2" charset="2"/>
        <a:buNone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6059" indent="-194391" algn="l" defTabSz="1088078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61693" indent="-173232" algn="l" defTabSz="1088078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047328" indent="-177200" algn="l" defTabSz="1088078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285357" indent="-179845" algn="l" defTabSz="1088078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992216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625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80294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4332" indent="-272020" algn="l" defTabSz="1088078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4040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07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118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15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196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423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827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2314" algn="l" defTabSz="1088078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551">
          <p15:clr>
            <a:srgbClr val="5ACBF0"/>
          </p15:clr>
        </p15:guide>
        <p15:guide id="2" pos="2976">
          <p15:clr>
            <a:srgbClr val="5ACBF0"/>
          </p15:clr>
        </p15:guide>
        <p15:guide id="3" pos="2424">
          <p15:clr>
            <a:srgbClr val="5ACBF0"/>
          </p15:clr>
        </p15:guide>
        <p15:guide id="4" pos="1848">
          <p15:clr>
            <a:srgbClr val="5ACBF0"/>
          </p15:clr>
        </p15:guide>
        <p15:guide id="5" pos="1296">
          <p15:clr>
            <a:srgbClr val="5ACBF0"/>
          </p15:clr>
        </p15:guide>
        <p15:guide id="6" pos="720">
          <p15:clr>
            <a:srgbClr val="5ACBF0"/>
          </p15:clr>
        </p15:guide>
        <p15:guide id="7" pos="144">
          <p15:clr>
            <a:srgbClr val="5ACBF0"/>
          </p15:clr>
        </p15:guide>
        <p15:guide id="8" pos="4127">
          <p15:clr>
            <a:srgbClr val="5ACBF0"/>
          </p15:clr>
        </p15:guide>
        <p15:guide id="9" pos="4680">
          <p15:clr>
            <a:srgbClr val="5ACBF0"/>
          </p15:clr>
        </p15:guide>
        <p15:guide id="10" pos="5256">
          <p15:clr>
            <a:srgbClr val="5ACBF0"/>
          </p15:clr>
        </p15:guide>
        <p15:guide id="11" pos="5808">
          <p15:clr>
            <a:srgbClr val="5ACBF0"/>
          </p15:clr>
        </p15:guide>
        <p15:guide id="12" pos="6384">
          <p15:clr>
            <a:srgbClr val="5ACBF0"/>
          </p15:clr>
        </p15:guide>
        <p15:guide id="13" pos="6936">
          <p15:clr>
            <a:srgbClr val="5ACBF0"/>
          </p15:clr>
        </p15:guide>
        <p15:guide id="14" pos="7512">
          <p15:clr>
            <a:srgbClr val="5ACBF0"/>
          </p15:clr>
        </p15:guide>
        <p15:guide id="15" orient="horz" pos="168">
          <p15:clr>
            <a:srgbClr val="5ACBF0"/>
          </p15:clr>
        </p15:guide>
        <p15:guide id="16" orient="horz" pos="744">
          <p15:clr>
            <a:srgbClr val="5ACBF0"/>
          </p15:clr>
        </p15:guide>
        <p15:guide id="17" orient="horz" pos="1320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00">
          <p15:clr>
            <a:srgbClr val="5ACBF0"/>
          </p15:clr>
        </p15:guide>
        <p15:guide id="21" orient="horz" pos="3576">
          <p15:clr>
            <a:srgbClr val="5ACBF0"/>
          </p15:clr>
        </p15:guide>
        <p15:guide id="22" orient="horz" pos="4128">
          <p15:clr>
            <a:srgbClr val="5ACBF0"/>
          </p15:clr>
        </p15:guide>
        <p15:guide id="23" pos="240">
          <p15:clr>
            <a:srgbClr val="F26B43"/>
          </p15:clr>
        </p15:guide>
        <p15:guide id="24" pos="7440">
          <p15:clr>
            <a:srgbClr val="F26B43"/>
          </p15:clr>
        </p15:guide>
        <p15:guide id="25" orient="horz" pos="264">
          <p15:clr>
            <a:srgbClr val="F26B43"/>
          </p15:clr>
        </p15:guide>
        <p15:guide id="26" orient="horz" pos="4032">
          <p15:clr>
            <a:srgbClr val="F26B43"/>
          </p15:clr>
        </p15:guide>
        <p15:guide id="27" pos="383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48212" y="6437742"/>
            <a:ext cx="3859607" cy="13386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l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882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5FAD755-3BD0-2447-A9DF-109DAABEFD9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6" r:id="rId4"/>
    <p:sldLayoutId id="2147483711" r:id="rId5"/>
    <p:sldLayoutId id="2147483715" r:id="rId6"/>
    <p:sldLayoutId id="2147483716" r:id="rId7"/>
    <p:sldLayoutId id="2147483762" r:id="rId8"/>
    <p:sldLayoutId id="2147483763" r:id="rId9"/>
    <p:sldLayoutId id="2147483764" r:id="rId10"/>
  </p:sldLayoutIdLst>
  <p:transition>
    <p:fade/>
  </p:transition>
  <p:hf sldNum="0" hdr="0" ftr="0" dt="0"/>
  <p:txStyles>
    <p:titleStyle>
      <a:lvl1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fontAlgn="base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56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  <p:sldLayoutId id="2147483755" r:id="rId18"/>
    <p:sldLayoutId id="2147483756" r:id="rId19"/>
    <p:sldLayoutId id="2147483757" r:id="rId20"/>
    <p:sldLayoutId id="2147483758" r:id="rId21"/>
    <p:sldLayoutId id="2147483759" r:id="rId22"/>
    <p:sldLayoutId id="2147483760" r:id="rId23"/>
    <p:sldLayoutId id="2147483761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5" Type="http://schemas.openxmlformats.org/officeDocument/2006/relationships/image" Target="../media/image41.jpg"/><Relationship Id="rId10" Type="http://schemas.openxmlformats.org/officeDocument/2006/relationships/image" Target="../media/image36.jp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AI-Immersion-ScalingROnAzur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batch/batch-technical-overview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54.xml"/><Relationship Id="rId2" Type="http://schemas.openxmlformats.org/officeDocument/2006/relationships/tags" Target="../tags/tag1.xml"/><Relationship Id="rId1" Type="http://schemas.openxmlformats.org/officeDocument/2006/relationships/customXml" Target="../../customXml/item3.xml"/><Relationship Id="rId6" Type="http://schemas.microsoft.com/office/2007/relationships/media" Target="../media/media1.mp4"/><Relationship Id="rId5" Type="http://schemas.openxmlformats.org/officeDocument/2006/relationships/tags" Target="../tags/tag2.xml"/><Relationship Id="rId4" Type="http://schemas.openxmlformats.org/officeDocument/2006/relationships/customXml" Target="../../customXml/item4.xm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tats.bts.gov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cdc.noaa.gov/orders/qclcd/" TargetMode="External"/><Relationship Id="rId1" Type="http://schemas.openxmlformats.org/officeDocument/2006/relationships/slideLayout" Target="../slideLayouts/slideLayout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.azureml.net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hyperlink" Target="https://msdn.microsoft.com/en-us/microsoft-r/operationalize/admin-utility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6" Type="http://schemas.openxmlformats.org/officeDocument/2006/relationships/hyperlink" Target="https://msdn.microsoft.com/en-us/microsoft-r/operationalize/configuration-initial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Unix_philosophy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crantastic.org/package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visualstudio.com/en-us/features/rtvs-vs.asp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53358"/>
            <a:ext cx="12191999" cy="1289474"/>
          </a:xfrm>
        </p:spPr>
        <p:txBody>
          <a:bodyPr>
            <a:noAutofit/>
          </a:bodyPr>
          <a:lstStyle/>
          <a:p>
            <a:r>
              <a:rPr lang="en-US" b="1" dirty="0"/>
              <a:t>Tools for scaling R using Azure</a:t>
            </a:r>
            <a:r>
              <a:rPr lang="en-US" dirty="0"/>
              <a:t> 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4161" y="2297722"/>
            <a:ext cx="1001485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John-Mark Agosta, Vanja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Pauni</a:t>
            </a:r>
            <a:r>
              <a:rPr kumimoji="0" lang="sr-Latn-BA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ć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Barbara Stortz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1219" y="5228093"/>
            <a:ext cx="5158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Acknowledgements: Ali-Kazim Zaidi</a:t>
            </a:r>
            <a:r>
              <a:rPr lang="sr-Latn-BA" dirty="0">
                <a:solidFill>
                  <a:prstClr val="black"/>
                </a:solidFill>
                <a:latin typeface="Calibri" panose="020F0502020204030204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Microsoft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	  Mario Inchiosa, Microsoft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	  Debraj GuhaThakurta, Microsoft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Essential open source packages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10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617621" y="1657979"/>
            <a:ext cx="10687018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hangingPunct="0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en-US" sz="2500" dirty="0"/>
              <a:t>There are over 10,000 R packages to choose from, what do I start with?</a:t>
            </a:r>
          </a:p>
          <a:p>
            <a:pPr marL="0" lvl="0" indent="0" defTabSz="914400" eaLnBrk="0" hangingPunct="0">
              <a:lnSpc>
                <a:spcPct val="100000"/>
              </a:lnSpc>
              <a:spcBef>
                <a:spcPct val="0"/>
              </a:spcBef>
              <a:buSzTx/>
              <a:buNone/>
            </a:pPr>
            <a:endParaRPr lang="en-US" altLang="en-US" sz="2500" dirty="0"/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500" b="1" dirty="0"/>
              <a:t>Data Management: </a:t>
            </a:r>
            <a:r>
              <a:rPr lang="en-US" altLang="en-US" sz="2500" dirty="0" err="1"/>
              <a:t>dplyr</a:t>
            </a:r>
            <a:r>
              <a:rPr lang="en-US" altLang="en-US" sz="2500" dirty="0"/>
              <a:t>, </a:t>
            </a:r>
            <a:r>
              <a:rPr lang="en-US" altLang="en-US" sz="2500" dirty="0" err="1"/>
              <a:t>tidyr</a:t>
            </a:r>
            <a:r>
              <a:rPr lang="en-US" altLang="en-US" sz="2500" dirty="0"/>
              <a:t>, </a:t>
            </a:r>
            <a:r>
              <a:rPr lang="en-US" altLang="en-US" sz="2500" dirty="0" err="1"/>
              <a:t>data.table</a:t>
            </a:r>
            <a:endParaRPr lang="en-US" altLang="en-US" sz="2500" dirty="0"/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endParaRPr lang="en-US" altLang="en-US" sz="2500" dirty="0"/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500" b="1" dirty="0"/>
              <a:t>Visualization</a:t>
            </a:r>
            <a:r>
              <a:rPr lang="en-US" altLang="en-US" sz="2500" dirty="0"/>
              <a:t>: ggplot2, </a:t>
            </a:r>
            <a:r>
              <a:rPr lang="en-US" altLang="en-US" sz="2500" dirty="0" err="1"/>
              <a:t>ggvis</a:t>
            </a:r>
            <a:r>
              <a:rPr lang="en-US" altLang="en-US" sz="2500" dirty="0"/>
              <a:t>, </a:t>
            </a:r>
            <a:r>
              <a:rPr lang="en-US" altLang="en-US" sz="2500" dirty="0" err="1"/>
              <a:t>htmlwidgets</a:t>
            </a:r>
            <a:r>
              <a:rPr lang="en-US" altLang="en-US" sz="2500" dirty="0"/>
              <a:t>, shiny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endParaRPr lang="en-US" altLang="en-US" sz="2500" dirty="0"/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500" b="1" dirty="0"/>
              <a:t>Data Importing: </a:t>
            </a:r>
            <a:r>
              <a:rPr lang="en-US" altLang="en-US" sz="2500" dirty="0"/>
              <a:t>haven, RODBC, </a:t>
            </a:r>
            <a:r>
              <a:rPr lang="en-US" altLang="en-US" sz="2500" dirty="0" err="1"/>
              <a:t>readr</a:t>
            </a:r>
            <a:r>
              <a:rPr lang="en-US" altLang="en-US" sz="2500" dirty="0"/>
              <a:t>, foreign</a:t>
            </a:r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endParaRPr lang="en-US" altLang="en-US" sz="2500" dirty="0"/>
          </a:p>
          <a:p>
            <a:pPr defTabSz="914400" eaLnBrk="0" hangingPunct="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ü"/>
            </a:pPr>
            <a:r>
              <a:rPr lang="en-US" altLang="en-US" sz="2500" b="1" dirty="0"/>
              <a:t>Other favorites: </a:t>
            </a:r>
            <a:r>
              <a:rPr lang="en-US" altLang="en-US" sz="2500" dirty="0" err="1"/>
              <a:t>magrittr</a:t>
            </a:r>
            <a:r>
              <a:rPr lang="en-US" altLang="en-US" sz="2500" dirty="0"/>
              <a:t>, </a:t>
            </a:r>
            <a:r>
              <a:rPr lang="en-US" altLang="en-US" sz="2500" dirty="0" err="1"/>
              <a:t>rmarkdown</a:t>
            </a:r>
            <a:r>
              <a:rPr lang="en-US" altLang="en-US" sz="2500" dirty="0"/>
              <a:t>, caret</a:t>
            </a:r>
          </a:p>
        </p:txBody>
      </p:sp>
    </p:spTree>
    <p:extLst>
      <p:ext uri="{BB962C8B-B14F-4D97-AF65-F5344CB8AC3E}">
        <p14:creationId xmlns:p14="http://schemas.microsoft.com/office/powerpoint/2010/main" val="33129891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149055" y="256715"/>
            <a:ext cx="11775906" cy="89610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Single node Azure Linux DSVM w/ Spark  (for Hands-On)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02358" y="2291512"/>
            <a:ext cx="7623495" cy="3700214"/>
            <a:chOff x="358228" y="1307676"/>
            <a:chExt cx="10891485" cy="4772617"/>
          </a:xfrm>
        </p:grpSpPr>
        <p:grpSp>
          <p:nvGrpSpPr>
            <p:cNvPr id="8" name="Group 7"/>
            <p:cNvGrpSpPr/>
            <p:nvPr/>
          </p:nvGrpSpPr>
          <p:grpSpPr>
            <a:xfrm>
              <a:off x="3244192" y="1552429"/>
              <a:ext cx="1943570" cy="890803"/>
              <a:chOff x="1653208" y="5118195"/>
              <a:chExt cx="1828800" cy="8382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3208" y="5118195"/>
                <a:ext cx="838200" cy="8382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08" y="5118195"/>
                <a:ext cx="990600" cy="832104"/>
              </a:xfrm>
              <a:prstGeom prst="rect">
                <a:avLst/>
              </a:prstGeom>
            </p:spPr>
          </p:pic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9490" y="1567209"/>
              <a:ext cx="787561" cy="7875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0478" y="3852733"/>
              <a:ext cx="1048630" cy="104863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25175" y="1907817"/>
              <a:ext cx="1503587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xgboost</a:t>
              </a:r>
              <a:endParaRPr lang="en-US" sz="1600" b="1" kern="0" dirty="0">
                <a:solidFill>
                  <a:srgbClr val="FFB900"/>
                </a:solidFill>
                <a:latin typeface="Segoe U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95668" y="1307676"/>
              <a:ext cx="2489423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 err="1">
                  <a:solidFill>
                    <a:srgbClr val="FFB900"/>
                  </a:solidFill>
                  <a:latin typeface="Segoe UI"/>
                </a:rPr>
                <a:t>Vowpal</a:t>
              </a: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  Wabbit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551546" y="1923110"/>
              <a:ext cx="1224615" cy="683593"/>
            </a:xfrm>
            <a:prstGeom prst="rect">
              <a:avLst/>
            </a:prstGeom>
            <a:noFill/>
          </p:spPr>
          <p:txBody>
            <a:bodyPr wrap="none" lIns="179259" tIns="143407" rIns="179259" bIns="143407" rtlCol="0">
              <a:spAutoFit/>
            </a:bodyPr>
            <a:lstStyle/>
            <a:p>
              <a:pPr defTabSz="896214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600" b="1" kern="0" dirty="0">
                  <a:solidFill>
                    <a:srgbClr val="FFB900"/>
                  </a:solidFill>
                  <a:latin typeface="Segoe UI"/>
                </a:rPr>
                <a:t>Rattle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59" y="2665908"/>
              <a:ext cx="914970" cy="914970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358228" y="5103514"/>
              <a:ext cx="2415274" cy="933844"/>
              <a:chOff x="4977304" y="5404501"/>
              <a:chExt cx="2941560" cy="1095375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7304" y="5404501"/>
                <a:ext cx="1095375" cy="1095375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2726" y="5404501"/>
                <a:ext cx="1846138" cy="1095375"/>
              </a:xfrm>
              <a:prstGeom prst="rect">
                <a:avLst/>
              </a:prstGeom>
            </p:spPr>
          </p:pic>
        </p:grp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7904" y="1573143"/>
              <a:ext cx="1152020" cy="77569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5482738" y="2954816"/>
              <a:ext cx="2235014" cy="3125477"/>
              <a:chOff x="7208592" y="3390502"/>
              <a:chExt cx="1972770" cy="2758750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0878" y="3390502"/>
                <a:ext cx="1280119" cy="716686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8837" y="3390502"/>
                <a:ext cx="788557" cy="792560"/>
              </a:xfrm>
              <a:prstGeom prst="rect">
                <a:avLst/>
              </a:prstGeom>
            </p:spPr>
          </p:pic>
          <p:grpSp>
            <p:nvGrpSpPr>
              <p:cNvPr id="33" name="Group 32"/>
              <p:cNvGrpSpPr/>
              <p:nvPr/>
            </p:nvGrpSpPr>
            <p:grpSpPr>
              <a:xfrm>
                <a:off x="7208592" y="4049784"/>
                <a:ext cx="1972770" cy="2099468"/>
                <a:chOff x="6963554" y="4339394"/>
                <a:chExt cx="1490913" cy="1858416"/>
              </a:xfrm>
            </p:grpSpPr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963555" y="4339394"/>
                  <a:ext cx="1490911" cy="1332934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63554" y="5672328"/>
                  <a:ext cx="723883" cy="525482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74049" y="5672328"/>
                  <a:ext cx="780418" cy="52548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830574" y="3802856"/>
              <a:ext cx="1167054" cy="1148382"/>
            </a:xfrm>
            <a:prstGeom prst="rect">
              <a:avLst/>
            </a:prstGeom>
          </p:spPr>
        </p:pic>
        <p:grpSp>
          <p:nvGrpSpPr>
            <p:cNvPr id="19" name="Group 18"/>
            <p:cNvGrpSpPr/>
            <p:nvPr/>
          </p:nvGrpSpPr>
          <p:grpSpPr>
            <a:xfrm>
              <a:off x="3244192" y="3020098"/>
              <a:ext cx="1960403" cy="2994913"/>
              <a:chOff x="5055670" y="3446599"/>
              <a:chExt cx="1828800" cy="2793863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5055670" y="4926572"/>
                <a:ext cx="1828800" cy="1313890"/>
                <a:chOff x="10924709" y="3117973"/>
                <a:chExt cx="1322800" cy="937905"/>
              </a:xfrm>
            </p:grpSpPr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924709" y="3117973"/>
                  <a:ext cx="1322800" cy="937905"/>
                </a:xfrm>
                <a:prstGeom prst="rect">
                  <a:avLst/>
                </a:prstGeom>
              </p:spPr>
            </p:pic>
            <p:sp>
              <p:nvSpPr>
                <p:cNvPr id="30" name="TextBox 29"/>
                <p:cNvSpPr txBox="1"/>
                <p:nvPr/>
              </p:nvSpPr>
              <p:spPr>
                <a:xfrm>
                  <a:off x="11088430" y="3268410"/>
                  <a:ext cx="766877" cy="455217"/>
                </a:xfrm>
                <a:prstGeom prst="rect">
                  <a:avLst/>
                </a:prstGeom>
                <a:noFill/>
              </p:spPr>
              <p:txBody>
                <a:bodyPr wrap="none" lIns="179259" tIns="143407" rIns="179259" bIns="143407" rtlCol="0">
                  <a:spAutoFit/>
                </a:bodyPr>
                <a:lstStyle/>
                <a:p>
                  <a:pPr defTabSz="896214">
                    <a:lnSpc>
                      <a:spcPct val="90000"/>
                    </a:lnSpc>
                    <a:spcAft>
                      <a:spcPts val="588"/>
                    </a:spcAft>
                    <a:defRPr/>
                  </a:pPr>
                  <a:r>
                    <a:rPr lang="en-US" sz="1600" kern="0" dirty="0">
                      <a:solidFill>
                        <a:srgbClr val="FFB900"/>
                      </a:solidFill>
                      <a:latin typeface="Segoe UI"/>
                    </a:rPr>
                    <a:t>CNTK</a:t>
                  </a:r>
                </a:p>
              </p:txBody>
            </p:sp>
          </p:grpSp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55670" y="3446599"/>
                <a:ext cx="1828800" cy="1472925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01687" y="3361078"/>
              <a:ext cx="1712769" cy="1629714"/>
              <a:chOff x="9597696" y="4718462"/>
              <a:chExt cx="1747361" cy="1662630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 rotWithShape="1">
              <a:blip r:embed="rId19"/>
              <a:srcRect l="11674" t="7316" r="12326"/>
              <a:stretch/>
            </p:blipFill>
            <p:spPr>
              <a:xfrm>
                <a:off x="9597696" y="4718462"/>
                <a:ext cx="1747361" cy="1598199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9643055" y="6034699"/>
                <a:ext cx="1656702" cy="3463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192">
                  <a:defRPr/>
                </a:pPr>
                <a:r>
                  <a:rPr lang="en-US" sz="1050" dirty="0">
                    <a:solidFill>
                      <a:srgbClr val="000000"/>
                    </a:solidFill>
                    <a:latin typeface="Segoe UI"/>
                  </a:rPr>
                  <a:t>Developer edition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401687" y="1567211"/>
              <a:ext cx="2240744" cy="1308783"/>
              <a:chOff x="198437" y="2311272"/>
              <a:chExt cx="2286000" cy="1335217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198437" y="2311272"/>
                <a:ext cx="2286000" cy="1335217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713" rIns="0" bIns="45713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392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400" dirty="0"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4" name="Picture 2" descr="https://www.continuum.io/sites/default/files/Anaconda_Logo_0702_0.png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0757" y="2429670"/>
                <a:ext cx="2127480" cy="1063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195668" y="5221614"/>
              <a:ext cx="3054045" cy="717702"/>
            </a:xfrm>
            <a:prstGeom prst="rect">
              <a:avLst/>
            </a:prstGeom>
          </p:spPr>
        </p:pic>
      </p:grpSp>
      <p:sp>
        <p:nvSpPr>
          <p:cNvPr id="41" name="Rectangle 40"/>
          <p:cNvSpPr/>
          <p:nvPr/>
        </p:nvSpPr>
        <p:spPr>
          <a:xfrm>
            <a:off x="9177711" y="2547119"/>
            <a:ext cx="2647992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Spark 2.0.2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HDFS (local)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Yarn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20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86" lvl="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More info at:</a:t>
            </a:r>
          </a:p>
          <a:p>
            <a:pPr marL="9186" lvl="2" defTabSz="931954" fontAlgn="base">
              <a:spcAft>
                <a:spcPts val="612"/>
              </a:spcAft>
              <a:buClr>
                <a:srgbClr val="68217A">
                  <a:lumMod val="50000"/>
                </a:srgbClr>
              </a:buClr>
            </a:pPr>
            <a:r>
              <a:rPr lang="en-US" sz="2000" b="1" dirty="0">
                <a:solidFill>
                  <a:srgbClr val="002050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http://aka.ms/dsvm</a:t>
            </a:r>
          </a:p>
        </p:txBody>
      </p:sp>
      <p:sp>
        <p:nvSpPr>
          <p:cNvPr id="4" name="Rectangle 3"/>
          <p:cNvSpPr/>
          <p:nvPr/>
        </p:nvSpPr>
        <p:spPr>
          <a:xfrm>
            <a:off x="1242207" y="1570071"/>
            <a:ext cx="55747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Data-science virtual machine (DSVM)</a:t>
            </a:r>
          </a:p>
        </p:txBody>
      </p:sp>
      <p:sp>
        <p:nvSpPr>
          <p:cNvPr id="44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05097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278071" y="363310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400" b="1" spc="0" dirty="0">
                <a:ln>
                  <a:noFill/>
                </a:ln>
                <a:solidFill>
                  <a:srgbClr val="FFFFFF"/>
                </a:solidFill>
              </a:rPr>
              <a:t>GitHub repository for all code and scripts</a:t>
            </a:r>
            <a:endParaRPr lang="en-US" sz="44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9082" y="3056974"/>
            <a:ext cx="862056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http://tinyurl.com/AI-Immersion-ScalingROnAzure</a:t>
            </a:r>
            <a:endParaRPr lang="en-US" sz="3000" dirty="0">
              <a:solidFill>
                <a:schemeClr val="accent2"/>
              </a:solidFill>
            </a:endParaRPr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12</a:t>
            </a:fld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3FA77-1433-4E12-994D-14C361D1562B}"/>
              </a:ext>
            </a:extLst>
          </p:cNvPr>
          <p:cNvSpPr txBox="1"/>
          <p:nvPr/>
        </p:nvSpPr>
        <p:spPr>
          <a:xfrm>
            <a:off x="278071" y="1625672"/>
            <a:ext cx="8590548" cy="91440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The </a:t>
            </a:r>
            <a:r>
              <a:rPr lang="en-US" dirty="0" err="1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github</a:t>
            </a:r>
            <a:r>
              <a:rPr lang="en-US" dirty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page currently private, will be open to public at the time for event</a:t>
            </a:r>
          </a:p>
        </p:txBody>
      </p:sp>
    </p:spTree>
    <p:extLst>
      <p:ext uri="{BB962C8B-B14F-4D97-AF65-F5344CB8AC3E}">
        <p14:creationId xmlns:p14="http://schemas.microsoft.com/office/powerpoint/2010/main" val="42596841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A0827C-9C27-4CD9-9F2B-2316A39B3953}"/>
              </a:ext>
            </a:extLst>
          </p:cNvPr>
          <p:cNvSpPr/>
          <p:nvPr/>
        </p:nvSpPr>
        <p:spPr>
          <a:xfrm>
            <a:off x="4900246" y="3018681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Setup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Intro to R</a:t>
            </a:r>
            <a:endParaRPr lang="en-US" sz="16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297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 in the Cloud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5E636F4-84BF-4113-AD45-115519D5EDDF}"/>
              </a:ext>
            </a:extLst>
          </p:cNvPr>
          <p:cNvSpPr/>
          <p:nvPr/>
        </p:nvSpPr>
        <p:spPr>
          <a:xfrm>
            <a:off x="4431324" y="3199136"/>
            <a:ext cx="6096000" cy="12529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Spark</a:t>
            </a:r>
          </a:p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Azure Batch</a:t>
            </a:r>
          </a:p>
          <a:p>
            <a:pPr marL="572691" lvl="1" indent="-236546" defTabSz="913505" fontAlgn="base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Remote execution (</a:t>
            </a:r>
            <a:r>
              <a:rPr lang="en-US" sz="1600" dirty="0" err="1">
                <a:solidFill>
                  <a:srgbClr val="FFFFFF">
                    <a:lumMod val="65000"/>
                  </a:srgbClr>
                </a:solidFill>
              </a:rPr>
              <a:t>mrsdeploy</a:t>
            </a: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981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72720" y="71588"/>
            <a:ext cx="8251063" cy="1223824"/>
          </a:xfrm>
        </p:spPr>
        <p:txBody>
          <a:bodyPr/>
          <a:lstStyle/>
          <a:p>
            <a: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  <a:t>R adoption is on a Tear</a:t>
            </a:r>
            <a:br>
              <a:rPr lang="en-US" sz="4800" b="1" kern="0" dirty="0">
                <a:solidFill>
                  <a:srgbClr val="FFFFFF"/>
                </a:solidFill>
                <a:ea typeface="Segoe UI" pitchFamily="34" charset="0"/>
              </a:rPr>
            </a:br>
            <a:r>
              <a:rPr lang="en-US" sz="3200" b="1" kern="0" dirty="0">
                <a:solidFill>
                  <a:schemeClr val="bg1">
                    <a:lumMod val="95000"/>
                  </a:schemeClr>
                </a:solidFill>
                <a:ea typeface="Segoe UI" pitchFamily="34" charset="0"/>
              </a:rPr>
              <a:t>But there are several issues regarding scalability </a:t>
            </a:r>
            <a:endParaRPr 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05967" y="1756046"/>
            <a:ext cx="4386942" cy="766811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In-Memory Operation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1489266"/>
            <a:ext cx="4143377" cy="1390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2936460"/>
            <a:ext cx="4369208" cy="173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79" y="5120097"/>
            <a:ext cx="4133417" cy="155132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05968" y="5530485"/>
            <a:ext cx="4887685" cy="730544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Lack of Parallelism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05968" y="3524246"/>
            <a:ext cx="4887685" cy="1149369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197" indent="-342900" defTabSz="896386">
              <a:spcAft>
                <a:spcPts val="196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Expensive Data Movement </a:t>
            </a:r>
          </a:p>
          <a:p>
            <a:pPr marL="50297" indent="0" defTabSz="896386">
              <a:spcAft>
                <a:spcPts val="196"/>
              </a:spcAft>
              <a:buNone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   &amp; Duplication</a:t>
            </a:r>
          </a:p>
        </p:txBody>
      </p:sp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41121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Couple of scalable R solutions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9039" y="1657979"/>
            <a:ext cx="10515600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 packages for distributed computing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SparkR</a:t>
            </a:r>
            <a:endParaRPr lang="en-US" sz="2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sparklyr</a:t>
            </a:r>
            <a:endParaRPr lang="en-US" sz="2400" dirty="0">
              <a:solidFill>
                <a:schemeClr val="tx1"/>
              </a:solidFill>
              <a:latin typeface="+mj-lt"/>
              <a:cs typeface="Courier New" panose="02070309020205020404" pitchFamily="49" charset="0"/>
            </a:endParaRP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RevoScaleR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(Microsoft R Server)</a:t>
            </a:r>
          </a:p>
          <a:p>
            <a:pPr lvl="2"/>
            <a:r>
              <a:rPr lang="en-US" sz="2400" dirty="0" err="1">
                <a:solidFill>
                  <a:schemeClr val="tx1"/>
                </a:solidFill>
                <a:latin typeface="+mj-lt"/>
              </a:rPr>
              <a:t>doAzureParallel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  <a:p>
            <a:pPr lvl="2"/>
            <a:r>
              <a:rPr lang="en-US" sz="2400" dirty="0">
                <a:solidFill>
                  <a:schemeClr val="tx1"/>
                </a:solidFill>
                <a:latin typeface="+mj-lt"/>
                <a:cs typeface="Courier New" panose="02070309020205020404" pitchFamily="49" charset="0"/>
              </a:rPr>
              <a:t>h2o</a:t>
            </a:r>
          </a:p>
          <a:p>
            <a:pPr lvl="2"/>
            <a:r>
              <a:rPr lang="en-US" sz="2400" dirty="0">
                <a:solidFill>
                  <a:schemeClr val="tx1"/>
                </a:solidFill>
                <a:latin typeface="+mj-lt"/>
              </a:rPr>
              <a:t>and more!</a:t>
            </a:r>
          </a:p>
          <a:p>
            <a:pPr marL="0" indent="0">
              <a:buNone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92571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</a:t>
            </a:r>
          </a:p>
        </p:txBody>
      </p:sp>
      <p:sp>
        <p:nvSpPr>
          <p:cNvPr id="6" name="Rectangle 5"/>
          <p:cNvSpPr/>
          <p:nvPr/>
        </p:nvSpPr>
        <p:spPr>
          <a:xfrm>
            <a:off x="778507" y="2898536"/>
            <a:ext cx="4056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ＭＳ Ｐゴシック" charset="0"/>
              </a:rPr>
              <a:t>What is Spark?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unified, open source, parallel, data processing framework for Big Data Analytics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260" y="1834861"/>
            <a:ext cx="6639006" cy="4367038"/>
          </a:xfrm>
          <a:prstGeom prst="rect">
            <a:avLst/>
          </a:prstGeom>
        </p:spPr>
      </p:pic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17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29397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775906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Spark clusters in Azure HDInsight</a:t>
            </a:r>
          </a:p>
        </p:txBody>
      </p:sp>
      <p:sp>
        <p:nvSpPr>
          <p:cNvPr id="6" name="Rectangle 5"/>
          <p:cNvSpPr/>
          <p:nvPr/>
        </p:nvSpPr>
        <p:spPr>
          <a:xfrm>
            <a:off x="7380835" y="2093776"/>
            <a:ext cx="40565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Provisions Azure compute resources with Spark 2.0.2 installed and configured.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multiple versions (e.g. Spark 1.6).</a:t>
            </a: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endParaRPr lang="en-US" sz="8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66298" lvl="2" indent="-457112" defTabSz="931954" fontAlgn="base">
              <a:spcBef>
                <a:spcPts val="0"/>
              </a:spcBef>
              <a:spcAft>
                <a:spcPts val="612"/>
              </a:spcAft>
              <a:buClr>
                <a:srgbClr val="68217A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sz="24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Stores data in Azure Blob storage (WASB), Azure Data Lake Store or Local HDFS.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3" y="1113909"/>
            <a:ext cx="6466195" cy="5666611"/>
          </a:xfrm>
          <a:prstGeom prst="rect">
            <a:avLst/>
          </a:prstGeom>
        </p:spPr>
      </p:pic>
      <p:sp>
        <p:nvSpPr>
          <p:cNvPr id="7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102791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: a Spark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8512" y="1583180"/>
            <a:ext cx="10849854" cy="50167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R package provides a light-weight frontend to use Apache Spark from R and allows data scientists to analyze large datasets.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distributed collection of data organized into named columns.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can create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from local R data frames, csv,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json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parquet files.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Hive support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it can also access tables from Hive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MetaStore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569804" lvl="1" indent="-457112" defTabSz="931954">
              <a:lnSpc>
                <a:spcPct val="100000"/>
              </a:lnSpc>
              <a:spcBef>
                <a:spcPts val="612"/>
              </a:spcBef>
              <a:spcAft>
                <a:spcPts val="612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Pre-configured on Spark clusters in Azure HDInsight.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19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6909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marR="0" lvl="0" indent="-336145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6555" y="289958"/>
            <a:ext cx="8251063" cy="899537"/>
          </a:xfrm>
        </p:spPr>
        <p:txBody>
          <a:bodyPr/>
          <a:lstStyle/>
          <a:p>
            <a:r>
              <a:rPr lang="en-US" sz="4705" b="1" dirty="0">
                <a:solidFill>
                  <a:schemeClr val="bg1"/>
                </a:solidFill>
              </a:rPr>
              <a:t>Tutorial 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6354" y="1625600"/>
            <a:ext cx="10598331" cy="432235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Introduction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[40 mins]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R language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IDEs for R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Libraries most used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R in the Cloud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ＭＳ Ｐゴシック" charset="0"/>
              </a:rPr>
              <a:t>[50 mins]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Spark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Azure Batch</a:t>
            </a:r>
          </a:p>
          <a:p>
            <a:pPr marL="572691" marR="0" lvl="1" indent="-236546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Remote execution (</a:t>
            </a:r>
            <a:r>
              <a:rPr lang="en-US" sz="1300" dirty="0" err="1">
                <a:solidFill>
                  <a:srgbClr val="FFFFFF">
                    <a:lumMod val="65000"/>
                  </a:srgbClr>
                </a:solidFill>
                <a:latin typeface="Segoe UI"/>
              </a:rPr>
              <a:t>mrsdeploy</a:t>
            </a: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)</a:t>
            </a:r>
          </a:p>
          <a:p>
            <a:pPr marL="336145" marR="0" lvl="0" indent="-336145" algn="l" defTabSz="913505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R operationalization </a:t>
            </a:r>
            <a:r>
              <a:rPr lang="en-US" sz="28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[50 mins]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Azure ML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  <a:latin typeface="Segoe UI"/>
              </a:rPr>
              <a:t>R Server with SQL Server</a:t>
            </a:r>
          </a:p>
          <a:p>
            <a:pPr lvl="1" indent="-336145">
              <a:lnSpc>
                <a:spcPct val="150000"/>
              </a:lnSpc>
              <a:defRPr/>
            </a:pPr>
            <a:r>
              <a:rPr lang="en-US" sz="1300" dirty="0" err="1">
                <a:solidFill>
                  <a:srgbClr val="FFFFFF">
                    <a:lumMod val="65000"/>
                  </a:srgbClr>
                </a:solidFill>
                <a:latin typeface="Segoe UI"/>
              </a:rPr>
              <a:t>mrsdeploy</a:t>
            </a:r>
            <a:endParaRPr lang="en-US" sz="1300" dirty="0">
              <a:solidFill>
                <a:srgbClr val="FFFFFF">
                  <a:lumMod val="65000"/>
                </a:srgbClr>
              </a:solidFill>
              <a:latin typeface="Segoe UI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0510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9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SparkR</a:t>
            </a:r>
            <a:r>
              <a:rPr lang="en-US" sz="4705" b="1" dirty="0">
                <a:solidFill>
                  <a:schemeClr val="bg1"/>
                </a:solidFill>
              </a:rPr>
              <a:t>: Data processing and modeling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333" y="1771849"/>
            <a:ext cx="10472352" cy="4927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2pPr marL="558686" lvl="1" indent="-448193" defTabSz="913770" fontAlgn="base">
              <a:lnSpc>
                <a:spcPct val="90000"/>
              </a:lnSpc>
              <a:spcBef>
                <a:spcPts val="588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Blip>
                <a:blip r:embed="rId3"/>
              </a:buBlip>
              <a:tabLst>
                <a:tab pos="645523" algn="l"/>
              </a:tabLst>
              <a:defRPr sz="280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a typeface="Segoe UI" pitchFamily="34" charset="0"/>
                <a:cs typeface="Segoe UI" pitchFamily="34" charset="0"/>
              </a:defRPr>
            </a:lvl2pPr>
          </a:lstStyle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30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functions for structured data processing: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Selections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select(), filter()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Grouping, Aggregations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summarize(), arrange()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Running local R functions distributed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spark.lapply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()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sz="2000" i="1" u="sng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Applying UDFs on each partition/group of a </a:t>
            </a:r>
            <a:r>
              <a:rPr lang="en-US" sz="2000" i="1" u="sng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SparkDataFrame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: </a:t>
            </a:r>
            <a:r>
              <a:rPr lang="en-US" sz="2000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dapply</a:t>
            </a:r>
            <a:r>
              <a:rPr lang="en-US" sz="20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(), dapplyCollect(), gapply(), gapplyCollect() </a:t>
            </a:r>
          </a:p>
          <a:p>
            <a:pPr marL="927056" lvl="4" indent="-285750" defTabSz="932597">
              <a:buFont typeface="Arial" panose="020B0604020202020204" pitchFamily="34" charset="0"/>
              <a:buChar char="•"/>
            </a:pP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a typeface="Segoe UI" pitchFamily="34" charset="0"/>
              <a:cs typeface="Segoe UI" pitchFamily="34" charset="0"/>
            </a:endParaRPr>
          </a:p>
          <a:p>
            <a:pPr marL="569804" lvl="1" indent="-457112" defTabSz="931954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b="1" kern="0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MLlib</a:t>
            </a:r>
            <a:r>
              <a:rPr lang="en-US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train models and allows model persistence.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Segoe UI" pitchFamily="34" charset="0"/>
                <a:cs typeface="Segoe UI" pitchFamily="34" charset="0"/>
              </a:rPr>
              <a:t>Generalized Linear Model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Survival regression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Naive Bayes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 err="1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KMeans</a:t>
            </a:r>
            <a:endParaRPr lang="en-US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Logistic Regression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Gradient Boosted Tree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Random Forest </a:t>
            </a:r>
          </a:p>
          <a:p>
            <a:pPr marL="925518" lvl="2" indent="-457112" defTabSz="931954">
              <a:buFont typeface="Arial" panose="020B0604020202020204" pitchFamily="34" charset="0"/>
              <a:buChar char="•"/>
              <a:tabLst>
                <a:tab pos="658369" algn="l"/>
              </a:tabLst>
            </a:pPr>
            <a:r>
              <a:rPr lang="en-US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chemeClr val="accent2"/>
                </a:solidFill>
                <a:ea typeface="Segoe UI" pitchFamily="34" charset="0"/>
                <a:cs typeface="Segoe UI" pitchFamily="34" charset="0"/>
              </a:rPr>
              <a:t>… others</a:t>
            </a:r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1587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</a:rPr>
              <a:t>sparklyr: 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</a:rPr>
              <a:t>interface</a:t>
            </a:r>
            <a:r>
              <a:rPr lang="en-US" altLang="zh-CN" sz="4710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 for Apache Spark </a:t>
            </a:r>
            <a:endParaRPr lang="en-US" sz="471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spark.rstudio.com/images/sparklyr-illust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32" y="2504631"/>
            <a:ext cx="5582574" cy="302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75735" y="6531042"/>
            <a:ext cx="2066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Source</a:t>
            </a:r>
            <a:r>
              <a:rPr lang="en-US" sz="1000" dirty="0"/>
              <a:t>: http://spark.rstudio.com/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6134376" y="1649551"/>
            <a:ext cx="5915441" cy="5165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Easy installation from CRAN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134376" y="5298942"/>
            <a:ext cx="5915441" cy="1429117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Loads data into </a:t>
            </a:r>
            <a:r>
              <a:rPr lang="en-US" sz="26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from: local R data frames, Hive tables, CSV, JSON, and Parquet files.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6096001" y="2847764"/>
            <a:ext cx="5915441" cy="78140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Connect to both local instances of Spark and remote Spark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139" y="3775108"/>
            <a:ext cx="5321914" cy="1312352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175" y="2166133"/>
            <a:ext cx="3361911" cy="46005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8737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815642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cs typeface="Courier New" panose="02070309020205020404" pitchFamily="49" charset="0"/>
              </a:rPr>
              <a:t>sparklyr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cs typeface="Courier New" panose="02070309020205020404" pitchFamily="49" charset="0"/>
              </a:rPr>
              <a:t>: </a:t>
            </a:r>
            <a:r>
              <a:rPr lang="en-US" sz="4710" b="1" spc="0" dirty="0" err="1">
                <a:ln>
                  <a:noFill/>
                </a:ln>
                <a:solidFill>
                  <a:srgbClr val="FFFFFF"/>
                </a:solidFill>
                <a:cs typeface="Courier New" panose="02070309020205020404" pitchFamily="49" charset="0"/>
              </a:rPr>
              <a:t>dplyr</a:t>
            </a:r>
            <a:r>
              <a:rPr lang="en-US" sz="4710" b="1" spc="0" dirty="0">
                <a:ln>
                  <a:noFill/>
                </a:ln>
                <a:solidFill>
                  <a:srgbClr val="FFFFFF"/>
                </a:solidFill>
                <a:cs typeface="Courier New" panose="02070309020205020404" pitchFamily="49" charset="0"/>
              </a:rPr>
              <a:t> and ML</a:t>
            </a:r>
            <a:endParaRPr lang="en-US" sz="4710" b="1" dirty="0">
              <a:solidFill>
                <a:schemeClr val="bg1"/>
              </a:solidFill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45566" y="4146869"/>
            <a:ext cx="11245381" cy="2668128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Includes 3 family of functions for machine learning pipeline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ml_*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Machine learning algorithms for analyzing data provided by the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spark.ml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package.</a:t>
            </a:r>
          </a:p>
          <a:p>
            <a:pPr lvl="4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K-Means, GLM, LR, Survival Regression, DT, RF, GBT, PCA, Naive-Bayes, Multilayer Perceptron, LDA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ft_*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Feature transformers for manipulating individual features.</a:t>
            </a:r>
          </a:p>
          <a:p>
            <a:pPr lvl="2">
              <a:lnSpc>
                <a:spcPct val="150000"/>
              </a:lnSpc>
            </a:pP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sdf_*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Functions for manipulating </a:t>
            </a:r>
            <a:r>
              <a:rPr lang="en-US" sz="1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SparkDataFrames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45566" y="1599785"/>
            <a:ext cx="11111113" cy="966682"/>
          </a:xfrm>
          <a:prstGeom prst="rect">
            <a:avLst/>
          </a:prstGeom>
        </p:spPr>
        <p:txBody>
          <a:bodyPr>
            <a:no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Provides a complete 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 backend for data manipulation, analysis and visualization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67238" y="2538877"/>
            <a:ext cx="6386521" cy="1582332"/>
            <a:chOff x="2596114" y="2125815"/>
            <a:chExt cx="6386521" cy="158233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6114" y="2511287"/>
              <a:ext cx="6386521" cy="1196860"/>
            </a:xfrm>
            <a:prstGeom prst="rect">
              <a:avLst/>
            </a:prstGeom>
            <a:ln w="317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Oval Callout 3"/>
            <p:cNvSpPr/>
            <p:nvPr/>
          </p:nvSpPr>
          <p:spPr bwMode="auto">
            <a:xfrm>
              <a:off x="6006544" y="2125815"/>
              <a:ext cx="1903016" cy="1022996"/>
            </a:xfrm>
            <a:prstGeom prst="wedgeEllipseCallout">
              <a:avLst>
                <a:gd name="adj1" fmla="val -52309"/>
                <a:gd name="adj2" fmla="val 42968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200" b="1" dirty="0">
                  <a:solidFill>
                    <a:srgbClr val="FF6633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%&gt;%</a:t>
              </a:r>
            </a:p>
          </p:txBody>
        </p:sp>
      </p:grpSp>
      <p:sp>
        <p:nvSpPr>
          <p:cNvPr id="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26371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4705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241184" y="331076"/>
            <a:ext cx="11950815" cy="1063847"/>
          </a:xfrm>
        </p:spPr>
        <p:txBody>
          <a:bodyPr/>
          <a:lstStyle/>
          <a:p>
            <a: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  <a:t>R Server: scale-out R, enterprise class</a:t>
            </a:r>
            <a:br>
              <a:rPr lang="en-US" sz="4705" b="1" spc="0" dirty="0">
                <a:ln>
                  <a:noFill/>
                </a:ln>
                <a:solidFill>
                  <a:srgbClr val="FFFFFF"/>
                </a:solidFill>
                <a:latin typeface="Segoe UI Light"/>
                <a:ea typeface="Segoe UI" pitchFamily="34" charset="0"/>
              </a:rPr>
            </a:br>
            <a:endParaRPr lang="en-US" sz="2665" b="1" dirty="0">
              <a:solidFill>
                <a:schemeClr val="bg1"/>
              </a:solidFill>
            </a:endParaRPr>
          </a:p>
        </p:txBody>
      </p:sp>
      <p:sp>
        <p:nvSpPr>
          <p:cNvPr id="20" name="Text Placeholder 22"/>
          <p:cNvSpPr txBox="1">
            <a:spLocks/>
          </p:cNvSpPr>
          <p:nvPr/>
        </p:nvSpPr>
        <p:spPr>
          <a:xfrm>
            <a:off x="806825" y="1658224"/>
            <a:ext cx="10711542" cy="5019023"/>
          </a:xfrm>
          <a:prstGeom prst="rect">
            <a:avLst/>
          </a:prstGeom>
        </p:spPr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B050"/>
                </a:solidFill>
                <a:latin typeface="+mn-lt"/>
              </a:rPr>
              <a:t>100%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compatible with open source R 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Any code/package that works today with R will work in R Server.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Ability to parallelize any R function</a:t>
            </a:r>
          </a:p>
          <a:p>
            <a:pPr lvl="2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for parameter sweeps, simulation, scoring. </a:t>
            </a:r>
          </a:p>
          <a:p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Wide range of scalable and distributed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rx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pre-fixed functions in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RevoScaleR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package.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Transformations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rxDataStep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rxSummary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rxQuantile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rxChiSquaredTest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rxCrossTabs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rxLinMod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rxLogit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rxKmeans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rxBTrees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rxDForest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()…</a:t>
            </a:r>
          </a:p>
          <a:p>
            <a:pPr lvl="2"/>
            <a:r>
              <a:rPr lang="en-US" sz="2400" i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rxSetComputeContext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()</a:t>
            </a:r>
          </a:p>
          <a:p>
            <a:pPr lvl="1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53112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27389" y="68365"/>
            <a:ext cx="10293183" cy="1121450"/>
          </a:xfrm>
        </p:spPr>
        <p:txBody>
          <a:bodyPr/>
          <a:lstStyle/>
          <a:p>
            <a:r>
              <a:rPr lang="en-US" sz="4312" b="1" dirty="0">
                <a:solidFill>
                  <a:schemeClr val="bg1"/>
                </a:solidFill>
              </a:rPr>
              <a:t>R Server + Azure HDInsight:</a:t>
            </a:r>
            <a:br>
              <a:rPr lang="en-US" sz="4312" b="1" dirty="0">
                <a:solidFill>
                  <a:schemeClr val="bg1"/>
                </a:solidFill>
              </a:rPr>
            </a:br>
            <a:r>
              <a:rPr lang="en-US" sz="3000" b="1" dirty="0">
                <a:solidFill>
                  <a:schemeClr val="bg1"/>
                </a:solidFill>
              </a:rPr>
              <a:t>Managed Hadoop for Advanced Analytics in the Cloud 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250460" y="3151600"/>
            <a:ext cx="244224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67" b="0" i="0" u="none" strike="noStrike" kern="0" cap="none" spc="0" normalizeH="0" baseline="0" noProof="0" dirty="0">
              <a:ln w="0"/>
              <a:solidFill>
                <a:srgbClr val="FFFF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3347578" y="3151600"/>
            <a:ext cx="2706410" cy="807495"/>
          </a:xfrm>
          <a:prstGeom prst="rect">
            <a:avLst/>
          </a:prstGeom>
          <a:solidFill>
            <a:srgbClr val="5C2D91">
              <a:lumMod val="7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 err="1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RevoScaleR</a:t>
            </a: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 functions</a:t>
            </a:r>
          </a:p>
        </p:txBody>
      </p:sp>
      <p:sp>
        <p:nvSpPr>
          <p:cNvPr id="60" name="Rectangle 59"/>
          <p:cNvSpPr/>
          <p:nvPr/>
        </p:nvSpPr>
        <p:spPr bwMode="auto">
          <a:xfrm>
            <a:off x="2427490" y="1848199"/>
            <a:ext cx="1352714" cy="69292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</a:t>
            </a:r>
          </a:p>
        </p:txBody>
      </p:sp>
      <p:cxnSp>
        <p:nvCxnSpPr>
          <p:cNvPr id="61" name="Elbow Connector 27"/>
          <p:cNvCxnSpPr>
            <a:endCxn id="58" idx="0"/>
          </p:cNvCxnSpPr>
          <p:nvPr/>
        </p:nvCxnSpPr>
        <p:spPr>
          <a:xfrm flipH="1">
            <a:off x="1471580" y="2547500"/>
            <a:ext cx="1632266" cy="604101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cxnSp>
        <p:nvCxnSpPr>
          <p:cNvPr id="62" name="Elbow Connector 31"/>
          <p:cNvCxnSpPr>
            <a:stCxn id="60" idx="2"/>
            <a:endCxn id="59" idx="0"/>
          </p:cNvCxnSpPr>
          <p:nvPr/>
        </p:nvCxnSpPr>
        <p:spPr>
          <a:xfrm>
            <a:off x="3103848" y="2541119"/>
            <a:ext cx="1596936" cy="610482"/>
          </a:xfrm>
          <a:prstGeom prst="straightConnector1">
            <a:avLst/>
          </a:prstGeom>
          <a:noFill/>
          <a:ln w="9525" cap="flat" cmpd="sng" algn="ctr">
            <a:solidFill>
              <a:srgbClr val="505050"/>
            </a:solidFill>
            <a:prstDash val="solid"/>
            <a:headEnd type="none"/>
            <a:tailEnd type="triangle" w="lg" len="med"/>
          </a:ln>
          <a:effectLst/>
        </p:spPr>
      </p:cxnSp>
      <p:sp>
        <p:nvSpPr>
          <p:cNvPr id="63" name="Rectangle 62"/>
          <p:cNvSpPr/>
          <p:nvPr/>
        </p:nvSpPr>
        <p:spPr bwMode="auto">
          <a:xfrm>
            <a:off x="250461" y="4022364"/>
            <a:ext cx="5803528" cy="538434"/>
          </a:xfrm>
          <a:prstGeom prst="rect">
            <a:avLst/>
          </a:prstGeom>
          <a:solidFill>
            <a:srgbClr val="0078D7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Spark and Hadoop</a:t>
            </a:r>
          </a:p>
        </p:txBody>
      </p:sp>
      <p:sp>
        <p:nvSpPr>
          <p:cNvPr id="64" name="Rectangle 63"/>
          <p:cNvSpPr/>
          <p:nvPr/>
        </p:nvSpPr>
        <p:spPr bwMode="auto">
          <a:xfrm>
            <a:off x="250461" y="4624066"/>
            <a:ext cx="5803528" cy="740046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Blob Storage </a:t>
            </a:r>
          </a:p>
          <a:p>
            <a:pPr marL="0" marR="0" lvl="0" indent="0" algn="ctr" defTabSz="93211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67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Data Lake Storage</a:t>
            </a:r>
          </a:p>
        </p:txBody>
      </p:sp>
      <p:sp>
        <p:nvSpPr>
          <p:cNvPr id="69" name="Text Placeholder 22"/>
          <p:cNvSpPr txBox="1">
            <a:spLocks/>
          </p:cNvSpPr>
          <p:nvPr/>
        </p:nvSpPr>
        <p:spPr>
          <a:xfrm>
            <a:off x="6220423" y="1859094"/>
            <a:ext cx="5621008" cy="48759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40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84200" indent="-2413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001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287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57300" indent="-228600" algn="l" defTabSz="931863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Easy setup, elastic, SLA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Ubuntu Linux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Cloud Storage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Spark</a:t>
            </a:r>
          </a:p>
          <a:p>
            <a:pPr marL="336080" marR="0" lvl="0" indent="-33608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ＭＳ Ｐゴシック" charset="0"/>
              </a:rPr>
              <a:t>R Server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Leverage R skills with massively scalable algorithms and statistical functions</a:t>
            </a:r>
          </a:p>
          <a:p>
            <a:pPr marL="572581" marR="0" lvl="1" indent="-236500" algn="just" defTabSz="91333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Arial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ＭＳ Ｐゴシック" charset="0"/>
                <a:cs typeface="+mn-cs"/>
              </a:rPr>
              <a:t>Reuse existing R functions over multiple machines</a:t>
            </a:r>
          </a:p>
        </p:txBody>
      </p:sp>
      <p:pic>
        <p:nvPicPr>
          <p:cNvPr id="70" name="Picture 69" descr="Z:\Pictures\MICROSOFT IMAGES\CloudnEnterprise_Symbols_Public_v2.02\CloudnEnterprise_Symbols_Public_v2.02\CnE_PNGs\CnE_Cloud_PNGs\HDInsig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69" y="68364"/>
            <a:ext cx="1300048" cy="130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60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3" grpId="0" animBg="1"/>
      <p:bldP spid="6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 rot="10800000" flipV="1">
            <a:off x="866" y="971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70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7"/>
          <p:cNvSpPr>
            <a:spLocks noGrp="1"/>
          </p:cNvSpPr>
          <p:nvPr>
            <p:ph type="title"/>
          </p:nvPr>
        </p:nvSpPr>
        <p:spPr>
          <a:xfrm>
            <a:off x="865" y="55655"/>
            <a:ext cx="12190271" cy="1339557"/>
          </a:xfrm>
        </p:spPr>
        <p:txBody>
          <a:bodyPr/>
          <a:lstStyle/>
          <a:p>
            <a:r>
              <a:rPr lang="en-US" sz="4704" b="1" spc="0" dirty="0">
                <a:ln>
                  <a:noFill/>
                </a:ln>
                <a:solidFill>
                  <a:srgbClr val="FFFFFF"/>
                </a:solidFill>
                <a:ea typeface="Segoe UI" pitchFamily="34" charset="0"/>
              </a:rPr>
              <a:t>R Server Hadoop Architecture </a:t>
            </a:r>
            <a:endParaRPr lang="en-US" sz="2664" b="1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564200" y="3456683"/>
            <a:ext cx="1407613" cy="1610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94" idx="3"/>
            <a:endCxn id="46" idx="1"/>
          </p:cNvCxnSpPr>
          <p:nvPr/>
        </p:nvCxnSpPr>
        <p:spPr>
          <a:xfrm>
            <a:off x="3497374" y="3444715"/>
            <a:ext cx="1226098" cy="2718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7302" y="2791964"/>
            <a:ext cx="1122829" cy="1262432"/>
          </a:xfrm>
          <a:prstGeom prst="rect">
            <a:avLst/>
          </a:prstGeom>
          <a:noFill/>
        </p:spPr>
      </p:pic>
      <p:pic>
        <p:nvPicPr>
          <p:cNvPr id="44" name="Picture 4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7" y="5625379"/>
            <a:ext cx="576063" cy="55061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 bwMode="auto">
          <a:xfrm>
            <a:off x="4723472" y="3174502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78217" y="424721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434460" y="2572973"/>
            <a:ext cx="5395757" cy="2613867"/>
          </a:xfrm>
          <a:prstGeom prst="rect">
            <a:avLst/>
          </a:prstGeom>
          <a:noFill/>
          <a:ln cmpd="thickThin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013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9" name="Picture 4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1" y="3440658"/>
            <a:ext cx="413488" cy="458943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5001269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9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3842" y="2926383"/>
            <a:ext cx="957380" cy="1076414"/>
          </a:xfrm>
          <a:prstGeom prst="rect">
            <a:avLst/>
          </a:prstGeom>
          <a:noFill/>
        </p:spPr>
      </p:pic>
      <p:pic>
        <p:nvPicPr>
          <p:cNvPr id="91" name="Picture 90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401" y="3456684"/>
            <a:ext cx="352559" cy="39131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7696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7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9535" y="2926383"/>
            <a:ext cx="957380" cy="1076414"/>
          </a:xfrm>
          <a:prstGeom prst="rect">
            <a:avLst/>
          </a:prstGeom>
          <a:noFill/>
        </p:spPr>
      </p:pic>
      <p:pic>
        <p:nvPicPr>
          <p:cNvPr id="88" name="Picture 87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94" y="3456684"/>
            <a:ext cx="352559" cy="39131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6155411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4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37983" y="2926383"/>
            <a:ext cx="957380" cy="1076414"/>
          </a:xfrm>
          <a:prstGeom prst="rect">
            <a:avLst/>
          </a:prstGeom>
          <a:noFill/>
        </p:spPr>
      </p:pic>
      <p:pic>
        <p:nvPicPr>
          <p:cNvPr id="85" name="Picture 84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4" y="3456684"/>
            <a:ext cx="352559" cy="39131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6731103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8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3676" y="2926383"/>
            <a:ext cx="957380" cy="1076414"/>
          </a:xfrm>
          <a:prstGeom prst="rect">
            <a:avLst/>
          </a:prstGeom>
          <a:noFill/>
        </p:spPr>
      </p:pic>
      <p:pic>
        <p:nvPicPr>
          <p:cNvPr id="82" name="Picture 81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36" y="3456684"/>
            <a:ext cx="352559" cy="39131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7306796" y="3495723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8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89369" y="2926383"/>
            <a:ext cx="957380" cy="1076414"/>
          </a:xfrm>
          <a:prstGeom prst="rect">
            <a:avLst/>
          </a:prstGeom>
          <a:noFill/>
        </p:spPr>
      </p:pic>
      <p:pic>
        <p:nvPicPr>
          <p:cNvPr id="79" name="Picture 78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29" y="3456684"/>
            <a:ext cx="352559" cy="391317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06462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5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195" y="3966507"/>
            <a:ext cx="957380" cy="1076414"/>
          </a:xfrm>
          <a:prstGeom prst="rect">
            <a:avLst/>
          </a:prstGeom>
          <a:noFill/>
        </p:spPr>
      </p:pic>
      <p:pic>
        <p:nvPicPr>
          <p:cNvPr id="76" name="Picture 75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755" y="4496807"/>
            <a:ext cx="352559" cy="391317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640315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72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2888" y="3966507"/>
            <a:ext cx="957380" cy="1076414"/>
          </a:xfrm>
          <a:prstGeom prst="rect">
            <a:avLst/>
          </a:prstGeom>
          <a:noFill/>
        </p:spPr>
      </p:pic>
      <p:pic>
        <p:nvPicPr>
          <p:cNvPr id="73" name="Picture 72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448" y="4496807"/>
            <a:ext cx="352559" cy="39131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6218762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9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1336" y="3966507"/>
            <a:ext cx="957380" cy="1076414"/>
          </a:xfrm>
          <a:prstGeom prst="rect">
            <a:avLst/>
          </a:prstGeom>
          <a:noFill/>
        </p:spPr>
      </p:pic>
      <p:pic>
        <p:nvPicPr>
          <p:cNvPr id="70" name="Picture 69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96" y="4496807"/>
            <a:ext cx="352559" cy="391317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794458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6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030" y="3966507"/>
            <a:ext cx="957380" cy="1076414"/>
          </a:xfrm>
          <a:prstGeom prst="rect">
            <a:avLst/>
          </a:prstGeom>
          <a:noFill/>
        </p:spPr>
      </p:pic>
      <p:pic>
        <p:nvPicPr>
          <p:cNvPr id="67" name="Picture 66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90" y="4496807"/>
            <a:ext cx="352559" cy="39131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370150" y="4535845"/>
            <a:ext cx="242305" cy="2215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2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MS PGothic" charset="0"/>
                <a:cs typeface="+mn-cs"/>
              </a:rPr>
              <a:t>R</a:t>
            </a:r>
          </a:p>
        </p:txBody>
      </p:sp>
      <p:pic>
        <p:nvPicPr>
          <p:cNvPr id="63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2723" y="3966507"/>
            <a:ext cx="957380" cy="1076414"/>
          </a:xfrm>
          <a:prstGeom prst="rect">
            <a:avLst/>
          </a:prstGeom>
          <a:noFill/>
        </p:spPr>
      </p:pic>
      <p:pic>
        <p:nvPicPr>
          <p:cNvPr id="64" name="Picture 63" descr="RevoR_Circl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82" y="4496807"/>
            <a:ext cx="352559" cy="3913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522709" y="2555318"/>
            <a:ext cx="1111291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Nodes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384639" y="2536992"/>
            <a:ext cx="1629199" cy="379806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Edge Node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637182" y="3831589"/>
            <a:ext cx="1152964" cy="382940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Head Nodes </a:t>
            </a:r>
          </a:p>
        </p:txBody>
      </p:sp>
      <p:sp>
        <p:nvSpPr>
          <p:cNvPr id="94" name="Rectangle 93"/>
          <p:cNvSpPr/>
          <p:nvPr/>
        </p:nvSpPr>
        <p:spPr bwMode="auto">
          <a:xfrm>
            <a:off x="2968507" y="3171785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5" name="Elbow Connector 94"/>
          <p:cNvCxnSpPr>
            <a:stCxn id="94" idx="3"/>
            <a:endCxn id="47" idx="1"/>
          </p:cNvCxnSpPr>
          <p:nvPr/>
        </p:nvCxnSpPr>
        <p:spPr>
          <a:xfrm>
            <a:off x="3497375" y="3444717"/>
            <a:ext cx="1280845" cy="1075427"/>
          </a:xfrm>
          <a:prstGeom prst="bentConnector3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2727305" y="4516398"/>
            <a:ext cx="1557861" cy="1621"/>
          </a:xfrm>
          <a:prstGeom prst="line">
            <a:avLst/>
          </a:prstGeom>
          <a:ln w="53975">
            <a:solidFill>
              <a:schemeClr val="tx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2704499"/>
            <a:ext cx="892747" cy="88017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255791"/>
            <a:ext cx="892747" cy="88017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49" y="3839671"/>
            <a:ext cx="892747" cy="88017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3481202"/>
            <a:ext cx="892747" cy="880179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4065081"/>
            <a:ext cx="892747" cy="880179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 bwMode="auto">
          <a:xfrm>
            <a:off x="1324070" y="3557238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74861" y="3185363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08588" y="2498105"/>
            <a:ext cx="1297071" cy="383046"/>
          </a:xfrm>
          <a:prstGeom prst="rect">
            <a:avLst/>
          </a:prstGeom>
          <a:noFill/>
          <a:ln>
            <a:noFill/>
          </a:ln>
        </p:spPr>
        <p:txBody>
          <a:bodyPr wrap="non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441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7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Scientists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975839" y="5678031"/>
            <a:ext cx="1196137" cy="400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R Server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84850" y="3908130"/>
            <a:ext cx="4143540" cy="2845702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2. R Server Distributed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Master R process on Edge Node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Apache YARN and Spark 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Worker R processes on Data Nodes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MS PGothic" charset="0"/>
              <a:cs typeface="+mn-cs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2970849" y="1778241"/>
            <a:ext cx="528866" cy="54586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06" tIns="107525" rIns="134406" bIns="1075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25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0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9448" y="3986884"/>
            <a:ext cx="1122829" cy="1262432"/>
          </a:xfrm>
          <a:prstGeom prst="rect">
            <a:avLst/>
          </a:prstGeom>
          <a:noFill/>
        </p:spPr>
      </p:pic>
      <p:pic>
        <p:nvPicPr>
          <p:cNvPr id="111" name="Picture 6" descr="C:\Users\dchampagne\AppData\Local\Microsoft\Windows\Temporary Internet Files\Content.IE5\CDJ70GUY\MC900431564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67" y="3983918"/>
            <a:ext cx="1122829" cy="1262432"/>
          </a:xfrm>
          <a:prstGeom prst="rect">
            <a:avLst/>
          </a:prstGeom>
          <a:noFill/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185" y="2929908"/>
            <a:ext cx="892747" cy="880179"/>
          </a:xfrm>
          <a:prstGeom prst="rect">
            <a:avLst/>
          </a:prstGeom>
        </p:spPr>
      </p:pic>
      <p:sp>
        <p:nvSpPr>
          <p:cNvPr id="113" name="Right Arrow 112"/>
          <p:cNvSpPr/>
          <p:nvPr/>
        </p:nvSpPr>
        <p:spPr bwMode="auto">
          <a:xfrm rot="5400000">
            <a:off x="9762944" y="4953656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4" name="Right Arrow 113"/>
          <p:cNvSpPr/>
          <p:nvPr/>
        </p:nvSpPr>
        <p:spPr bwMode="auto">
          <a:xfrm rot="5400000">
            <a:off x="9762944" y="5795278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884850" y="1618019"/>
            <a:ext cx="4143540" cy="1954237"/>
          </a:xfrm>
          <a:prstGeom prst="rect">
            <a:avLst/>
          </a:prstGeom>
          <a:noFill/>
          <a:ln>
            <a:noFill/>
          </a:ln>
        </p:spPr>
        <p:txBody>
          <a:bodyPr wrap="square" lIns="134406" tIns="107525" rIns="134406" bIns="107525" rtlCol="0">
            <a:spAutoFit/>
          </a:bodyPr>
          <a:lstStyle/>
          <a:p>
            <a:pPr marL="0" marR="0" lvl="0" indent="0" algn="ctr" defTabSz="91333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1. R Server Local Processing:</a:t>
            </a:r>
          </a:p>
          <a:p>
            <a:pPr marL="0" marR="0" lvl="0" indent="0" algn="ctr" defTabSz="913330" rtl="0" eaLnBrk="1" fontAlgn="base" latinLnBrk="0" hangingPunct="1">
              <a:lnSpc>
                <a:spcPct val="2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 charset="0"/>
                <a:ea typeface="MS PGothic" charset="0"/>
                <a:cs typeface="+mn-cs"/>
              </a:rPr>
              <a:t>Data in Distributed Storage</a:t>
            </a:r>
            <a:endParaRPr kumimoji="0" lang="en-GB" sz="1567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 charset="0"/>
              <a:ea typeface="MS PGothic" charset="0"/>
              <a:cs typeface="+mn-cs"/>
            </a:endParaRPr>
          </a:p>
          <a:p>
            <a:pPr marL="0" marR="0" lvl="0" indent="0" algn="ctr" defTabSz="913330" rtl="0" eaLnBrk="1" fontAlgn="base" latinLnBrk="0" hangingPunct="1">
              <a:lnSpc>
                <a:spcPct val="300000"/>
              </a:lnSpc>
              <a:spcBef>
                <a:spcPts val="588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567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MS PGothic" charset="0"/>
                <a:cs typeface="+mn-cs"/>
              </a:rPr>
              <a:t>R process on Edge Node</a:t>
            </a:r>
          </a:p>
        </p:txBody>
      </p:sp>
      <p:sp>
        <p:nvSpPr>
          <p:cNvPr id="116" name="Right Arrow 115"/>
          <p:cNvSpPr/>
          <p:nvPr/>
        </p:nvSpPr>
        <p:spPr bwMode="auto">
          <a:xfrm rot="5400000">
            <a:off x="9762944" y="2679139"/>
            <a:ext cx="387351" cy="235494"/>
          </a:xfrm>
          <a:prstGeom prst="rightArrow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460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3" grpId="0" animBg="1"/>
      <p:bldP spid="114" grpId="0" animBg="1"/>
      <p:bldP spid="115" grpId="0"/>
      <p:bldP spid="1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Base and scalable approaches comparison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86868" y="2185086"/>
          <a:ext cx="11018263" cy="3524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3649">
                  <a:extLst>
                    <a:ext uri="{9D8B030D-6E8A-4147-A177-3AD203B41FA5}">
                      <a16:colId xmlns:a16="http://schemas.microsoft.com/office/drawing/2014/main" val="3266879611"/>
                    </a:ext>
                  </a:extLst>
                </a:gridCol>
                <a:gridCol w="2388949">
                  <a:extLst>
                    <a:ext uri="{9D8B030D-6E8A-4147-A177-3AD203B41FA5}">
                      <a16:colId xmlns:a16="http://schemas.microsoft.com/office/drawing/2014/main" val="345260211"/>
                    </a:ext>
                  </a:extLst>
                </a:gridCol>
                <a:gridCol w="1399876">
                  <a:extLst>
                    <a:ext uri="{9D8B030D-6E8A-4147-A177-3AD203B41FA5}">
                      <a16:colId xmlns:a16="http://schemas.microsoft.com/office/drawing/2014/main" val="3626941075"/>
                    </a:ext>
                  </a:extLst>
                </a:gridCol>
                <a:gridCol w="1435167">
                  <a:extLst>
                    <a:ext uri="{9D8B030D-6E8A-4147-A177-3AD203B41FA5}">
                      <a16:colId xmlns:a16="http://schemas.microsoft.com/office/drawing/2014/main" val="3314166605"/>
                    </a:ext>
                  </a:extLst>
                </a:gridCol>
                <a:gridCol w="1468052">
                  <a:extLst>
                    <a:ext uri="{9D8B030D-6E8A-4147-A177-3AD203B41FA5}">
                      <a16:colId xmlns:a16="http://schemas.microsoft.com/office/drawing/2014/main" val="2491852944"/>
                    </a:ext>
                  </a:extLst>
                </a:gridCol>
                <a:gridCol w="1221762">
                  <a:extLst>
                    <a:ext uri="{9D8B030D-6E8A-4147-A177-3AD203B41FA5}">
                      <a16:colId xmlns:a16="http://schemas.microsoft.com/office/drawing/2014/main" val="1335955442"/>
                    </a:ext>
                  </a:extLst>
                </a:gridCol>
                <a:gridCol w="1390808">
                  <a:extLst>
                    <a:ext uri="{9D8B030D-6E8A-4147-A177-3AD203B41FA5}">
                      <a16:colId xmlns:a16="http://schemas.microsoft.com/office/drawing/2014/main" val="717036026"/>
                    </a:ext>
                  </a:extLst>
                </a:gridCol>
              </a:tblGrid>
              <a:tr h="406790">
                <a:tc>
                  <a:txBody>
                    <a:bodyPr/>
                    <a:lstStyle/>
                    <a:p>
                      <a:pPr algn="ctr"/>
                      <a:r>
                        <a:rPr lang="en-US" sz="1765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65" kern="1200" dirty="0"/>
                        <a:t>Scalability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Hadoop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SQL</a:t>
                      </a:r>
                      <a:r>
                        <a:rPr lang="en-US" baseline="0" dirty="0"/>
                        <a:t> Server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Teradata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484255"/>
                  </a:ext>
                </a:extLst>
              </a:tr>
              <a:tr h="40679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CRAN</a:t>
                      </a:r>
                      <a:r>
                        <a:rPr lang="en-US" sz="1800" b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R</a:t>
                      </a:r>
                      <a:r>
                        <a:rPr lang="en-US" sz="12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</a:t>
                      </a:r>
                      <a:endParaRPr lang="en-US" sz="18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machines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9978151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322135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sparklyr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7979708"/>
                  </a:ext>
                </a:extLst>
              </a:tr>
              <a:tr h="639213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h2o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Community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5401430"/>
                  </a:ext>
                </a:extLst>
              </a:tr>
              <a:tr h="690427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RevoScaleR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Single + Distributed computing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Enterprise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861763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5735" y="6531042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b="1" dirty="0"/>
              <a:t>CRAN R indicates no additional R packages installed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0782940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Azure Batch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27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457200" y="1657979"/>
            <a:ext cx="6368335" cy="490694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doAzureParallel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- </a:t>
            </a:r>
            <a:r>
              <a:rPr lang="en-US" sz="3200" dirty="0"/>
              <a:t>a lightweight R package built on top of </a:t>
            </a:r>
            <a:r>
              <a:rPr lang="en-US" sz="3200" dirty="0">
                <a:hlinkClick r:id="rId3"/>
              </a:rPr>
              <a:t>Azure Batch</a:t>
            </a:r>
            <a:endParaRPr lang="en-US" sz="3200" dirty="0"/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doAzureParallel</a:t>
            </a:r>
            <a:r>
              <a:rPr lang="en-US" sz="3200" dirty="0"/>
              <a:t> lets you execute multiple processes across a cluster of Azure virtual machines, from your local R session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In just a few lines of code, the package helps you create and manage a pool of Azure VMs, and register it as a parallel backend.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86653E8C-77E0-4471-B6AC-E12B92A9A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20" y="2381201"/>
            <a:ext cx="5106823" cy="28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44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on: </a:t>
            </a:r>
            <a:r>
              <a:rPr lang="en-US" sz="4800" spc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SparkR</a:t>
            </a:r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 and R Server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BD82-9C34-45B4-84AF-74ACC14805C0}"/>
              </a:ext>
            </a:extLst>
          </p:cNvPr>
          <p:cNvSpPr/>
          <p:nvPr/>
        </p:nvSpPr>
        <p:spPr>
          <a:xfrm>
            <a:off x="4345354" y="3126766"/>
            <a:ext cx="6096000" cy="4158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Airline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4008256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35065" y="1689190"/>
            <a:ext cx="4261399" cy="14480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941"/>
              </a:spcBef>
            </a:pPr>
            <a:r>
              <a:rPr lang="en-US" sz="2745" b="1" dirty="0"/>
              <a:t>Prepare</a:t>
            </a:r>
            <a:r>
              <a:rPr lang="en-US" sz="2745" dirty="0"/>
              <a:t>:  Assemble, cleanse, profile and transform diverse data relevant to the subject.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23595" y="4291868"/>
            <a:ext cx="10301126" cy="1238603"/>
            <a:chOff x="49037" y="2658138"/>
            <a:chExt cx="8518217" cy="1024227"/>
          </a:xfrm>
        </p:grpSpPr>
        <p:sp>
          <p:nvSpPr>
            <p:cNvPr id="12" name="Chevron 11"/>
            <p:cNvSpPr/>
            <p:nvPr/>
          </p:nvSpPr>
          <p:spPr>
            <a:xfrm>
              <a:off x="5696464" y="2678223"/>
              <a:ext cx="2870790" cy="984058"/>
            </a:xfrm>
            <a:prstGeom prst="chevron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pPr marL="0" marR="0" lvl="0" indent="0" algn="l" defTabSz="91333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Operationalize</a:t>
              </a:r>
            </a:p>
          </p:txBody>
        </p:sp>
        <p:cxnSp>
          <p:nvCxnSpPr>
            <p:cNvPr id="13" name="Elbow Connector 12"/>
            <p:cNvCxnSpPr>
              <a:stCxn id="19" idx="3"/>
            </p:cNvCxnSpPr>
            <p:nvPr/>
          </p:nvCxnSpPr>
          <p:spPr>
            <a:xfrm flipV="1">
              <a:off x="5457434" y="3172670"/>
              <a:ext cx="591039" cy="3471"/>
            </a:xfrm>
            <a:prstGeom prst="bentConnector3">
              <a:avLst>
                <a:gd name="adj1" fmla="val 50000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2367396" y="2669916"/>
              <a:ext cx="3090038" cy="1012449"/>
              <a:chOff x="6574957" y="2796363"/>
              <a:chExt cx="3090038" cy="1012449"/>
            </a:xfrm>
            <a:solidFill>
              <a:srgbClr val="00B050"/>
            </a:solidFill>
          </p:grpSpPr>
          <p:sp>
            <p:nvSpPr>
              <p:cNvPr id="19" name="Chevron 18"/>
              <p:cNvSpPr/>
              <p:nvPr/>
            </p:nvSpPr>
            <p:spPr>
              <a:xfrm>
                <a:off x="6996223" y="2796363"/>
                <a:ext cx="2668772" cy="1012449"/>
              </a:xfrm>
              <a:prstGeom prst="chevr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Model</a:t>
                </a:r>
              </a:p>
            </p:txBody>
          </p:sp>
          <p:cxnSp>
            <p:nvCxnSpPr>
              <p:cNvPr id="20" name="Elbow Connector 19"/>
              <p:cNvCxnSpPr>
                <a:stCxn id="17" idx="3"/>
              </p:cNvCxnSpPr>
              <p:nvPr/>
            </p:nvCxnSpPr>
            <p:spPr>
              <a:xfrm flipV="1">
                <a:off x="6574957" y="3290127"/>
                <a:ext cx="614560" cy="683"/>
              </a:xfrm>
              <a:prstGeom prst="bentConnector3">
                <a:avLst>
                  <a:gd name="adj1" fmla="val 50000"/>
                </a:avLst>
              </a:prstGeom>
              <a:grpFill/>
              <a:ln w="381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037" y="2658138"/>
              <a:ext cx="2318359" cy="1012449"/>
              <a:chOff x="49037" y="2796363"/>
              <a:chExt cx="2318359" cy="1012449"/>
            </a:xfrm>
          </p:grpSpPr>
          <p:sp>
            <p:nvSpPr>
              <p:cNvPr id="17" name="Chevron 16"/>
              <p:cNvSpPr/>
              <p:nvPr/>
            </p:nvSpPr>
            <p:spPr>
              <a:xfrm>
                <a:off x="308044" y="2796363"/>
                <a:ext cx="2059352" cy="1012449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 anchorCtr="1"/>
              <a:lstStyle/>
              <a:p>
                <a:pPr marL="0" marR="0" lvl="0" indent="0" algn="l" defTabSz="91333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Prepare</a:t>
                </a:r>
              </a:p>
            </p:txBody>
          </p:sp>
          <p:cxnSp>
            <p:nvCxnSpPr>
              <p:cNvPr id="18" name="Elbow Connector 17"/>
              <p:cNvCxnSpPr/>
              <p:nvPr/>
            </p:nvCxnSpPr>
            <p:spPr>
              <a:xfrm>
                <a:off x="49037" y="3301905"/>
                <a:ext cx="558558" cy="682"/>
              </a:xfrm>
              <a:prstGeom prst="bentConnector3">
                <a:avLst>
                  <a:gd name="adj1" fmla="val 50000"/>
                </a:avLst>
              </a:prstGeom>
              <a:ln w="38100" cmpd="sng">
                <a:solidFill>
                  <a:schemeClr val="tx1">
                    <a:lumMod val="65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Elbow Connector 15"/>
            <p:cNvCxnSpPr>
              <a:stCxn id="12" idx="3"/>
              <a:endCxn id="17" idx="2"/>
            </p:cNvCxnSpPr>
            <p:nvPr/>
          </p:nvCxnSpPr>
          <p:spPr>
            <a:xfrm flipH="1">
              <a:off x="1084608" y="3170252"/>
              <a:ext cx="7482646" cy="500335"/>
            </a:xfrm>
            <a:prstGeom prst="bentConnector4">
              <a:avLst>
                <a:gd name="adj1" fmla="val -5953"/>
                <a:gd name="adj2" fmla="val 204466"/>
              </a:avLst>
            </a:prstGeom>
            <a:ln w="38100" cmpd="sng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2"/>
          <p:cNvSpPr txBox="1">
            <a:spLocks/>
          </p:cNvSpPr>
          <p:nvPr/>
        </p:nvSpPr>
        <p:spPr>
          <a:xfrm>
            <a:off x="4047229" y="1689191"/>
            <a:ext cx="3708186" cy="2335140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Model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Use statistical and machine learning algorithms to build classifiers and regression models</a:t>
            </a: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7878744" y="1689191"/>
            <a:ext cx="4261399" cy="1904314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2941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745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Operationalize</a:t>
            </a:r>
            <a:r>
              <a:rPr kumimoji="0" lang="en-US" sz="2745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 Make </a:t>
            </a:r>
            <a:r>
              <a:rPr kumimoji="0" lang="en-US" sz="274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predictions and visualizations to support business applications</a:t>
            </a:r>
          </a:p>
        </p:txBody>
      </p:sp>
      <p:pic>
        <p:nvPicPr>
          <p:cNvPr id="4" name="tmp890F">
            <a:hlinkClick r:id="" action="ppaction://media"/>
          </p:cNvPr>
          <p:cNvPicPr>
            <a:picLocks noChangeAspect="1"/>
          </p:cNvPicPr>
          <p:nvPr>
            <a:videoFile r:link="rId3"/>
            <p:custDataLst>
              <p:custData r:id="rId4"/>
              <p:tags r:id="rId5"/>
            </p:custDataLst>
            <p:extLst>
              <p:ext uri="{DAA4B4D4-6D71-4841-9C94-3DE7FCFB9230}">
                <p14:media xmlns:p14="http://schemas.microsoft.com/office/powerpoint/2010/main" r:embed="rId6">
                  <p14:trim end="66.435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867474" y="100563"/>
            <a:ext cx="224074" cy="22407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 bwMode="auto">
          <a:xfrm flipV="1">
            <a:off x="866" y="973"/>
            <a:ext cx="12190271" cy="139424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080" marR="0" lvl="0" indent="-336080" algn="ctr" defTabSz="91392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anose="05040102010807070707" pitchFamily="18" charset="2"/>
              <a:buChar char="Æ"/>
              <a:tabLst/>
              <a:defRPr/>
            </a:pPr>
            <a:endParaRPr kumimoji="0" lang="en-US" sz="1961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2"/>
          <p:cNvSpPr>
            <a:spLocks noGrp="1"/>
          </p:cNvSpPr>
          <p:nvPr>
            <p:ph type="title" idx="4294967295"/>
          </p:nvPr>
        </p:nvSpPr>
        <p:spPr>
          <a:xfrm>
            <a:off x="227387" y="290404"/>
            <a:ext cx="11653425" cy="899409"/>
          </a:xfrm>
        </p:spPr>
        <p:txBody>
          <a:bodyPr/>
          <a:lstStyle/>
          <a:p>
            <a:r>
              <a:rPr lang="en-US" sz="4704" dirty="0">
                <a:solidFill>
                  <a:schemeClr val="bg1"/>
                </a:solidFill>
              </a:rPr>
              <a:t>Typical advanced analytics lifecycle</a:t>
            </a: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21637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AE7F-FB52-4319-BC09-CDB3CDE64287}"/>
              </a:ext>
            </a:extLst>
          </p:cNvPr>
          <p:cNvSpPr/>
          <p:nvPr/>
        </p:nvSpPr>
        <p:spPr>
          <a:xfrm>
            <a:off x="4900246" y="3018681"/>
            <a:ext cx="6096000" cy="115448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R language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IDEs for R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>
                    <a:lumMod val="65000"/>
                  </a:srgbClr>
                </a:solidFill>
                <a:ea typeface="ＭＳ Ｐゴシック" charset="0"/>
              </a:rPr>
              <a:t>Libraries most used</a:t>
            </a:r>
          </a:p>
        </p:txBody>
      </p:sp>
    </p:spTree>
    <p:extLst>
      <p:ext uri="{BB962C8B-B14F-4D97-AF65-F5344CB8AC3E}">
        <p14:creationId xmlns:p14="http://schemas.microsoft.com/office/powerpoint/2010/main" val="1165259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151166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dirty="0"/>
              <a:t>Clean/Join – Using </a:t>
            </a:r>
            <a:r>
              <a:rPr lang="en-US" dirty="0" err="1"/>
              <a:t>SparkR</a:t>
            </a:r>
            <a:r>
              <a:rPr lang="en-US" dirty="0"/>
              <a:t> from R Server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Train/Score/Evaluate – Scalable R Server functions</a:t>
            </a:r>
          </a:p>
          <a:p>
            <a:pPr lvl="0">
              <a:lnSpc>
                <a:spcPct val="200000"/>
              </a:lnSpc>
            </a:pPr>
            <a:r>
              <a:rPr lang="en-US" dirty="0"/>
              <a:t>Deploy/Consume – Using </a:t>
            </a:r>
            <a:r>
              <a:rPr lang="en-US" dirty="0" err="1"/>
              <a:t>mrsdeploy</a:t>
            </a:r>
            <a:r>
              <a:rPr lang="en-US" dirty="0"/>
              <a:t> from R Server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Arrival Delay Prediction Demo</a:t>
            </a:r>
          </a:p>
        </p:txBody>
      </p:sp>
    </p:spTree>
    <p:extLst>
      <p:ext uri="{BB962C8B-B14F-4D97-AF65-F5344CB8AC3E}">
        <p14:creationId xmlns:p14="http://schemas.microsoft.com/office/powerpoint/2010/main" val="33477686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6"/>
            <a:ext cx="11651870" cy="5237226"/>
          </a:xfrm>
        </p:spPr>
        <p:txBody>
          <a:bodyPr/>
          <a:lstStyle/>
          <a:p>
            <a:r>
              <a:rPr lang="en-US" dirty="0"/>
              <a:t>Passenger flight on-time performance data from the US Department of Transportation’s </a:t>
            </a:r>
            <a:r>
              <a:rPr lang="en-US" dirty="0" err="1"/>
              <a:t>TranStats</a:t>
            </a:r>
            <a:r>
              <a:rPr lang="en-US" dirty="0"/>
              <a:t> data collection</a:t>
            </a:r>
          </a:p>
          <a:p>
            <a:r>
              <a:rPr lang="en-US" dirty="0"/>
              <a:t>&gt;20 years of data</a:t>
            </a:r>
          </a:p>
          <a:p>
            <a:r>
              <a:rPr lang="en-US" dirty="0"/>
              <a:t>300+ Airports</a:t>
            </a:r>
          </a:p>
          <a:p>
            <a:r>
              <a:rPr lang="en-US" dirty="0"/>
              <a:t>Every carrier, every commercial flight</a:t>
            </a:r>
          </a:p>
          <a:p>
            <a:r>
              <a:rPr lang="en-US" dirty="0">
                <a:hlinkClick r:id="rId3"/>
              </a:rPr>
              <a:t>http://www.transtats.bts.gov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Airline data set</a:t>
            </a:r>
          </a:p>
        </p:txBody>
      </p:sp>
    </p:spTree>
    <p:extLst>
      <p:ext uri="{BB962C8B-B14F-4D97-AF65-F5344CB8AC3E}">
        <p14:creationId xmlns:p14="http://schemas.microsoft.com/office/powerpoint/2010/main" val="25123572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0066" y="1113565"/>
            <a:ext cx="11651870" cy="4035788"/>
          </a:xfrm>
        </p:spPr>
        <p:txBody>
          <a:bodyPr/>
          <a:lstStyle/>
          <a:p>
            <a:r>
              <a:rPr lang="en-US" dirty="0"/>
              <a:t>Hourly land-based weather observations from NOAA</a:t>
            </a:r>
          </a:p>
          <a:p>
            <a:r>
              <a:rPr lang="en-US" dirty="0"/>
              <a:t>&gt; 2,000 weather stations</a:t>
            </a:r>
          </a:p>
          <a:p>
            <a:r>
              <a:rPr lang="en-US" dirty="0">
                <a:hlinkClick r:id="rId2"/>
              </a:rPr>
              <a:t>http://www.ncdc.noaa.gov/orders/qclcd/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data set</a:t>
            </a:r>
          </a:p>
        </p:txBody>
      </p:sp>
    </p:spTree>
    <p:extLst>
      <p:ext uri="{BB962C8B-B14F-4D97-AF65-F5344CB8AC3E}">
        <p14:creationId xmlns:p14="http://schemas.microsoft.com/office/powerpoint/2010/main" val="309741216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and Join using </a:t>
            </a:r>
            <a:r>
              <a:rPr lang="en-US" dirty="0" err="1"/>
              <a:t>SparkR</a:t>
            </a:r>
            <a:r>
              <a:rPr lang="en-US" dirty="0"/>
              <a:t> in R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9338" t="33122" r="25300" b="19230"/>
          <a:stretch/>
        </p:blipFill>
        <p:spPr>
          <a:xfrm>
            <a:off x="2822005" y="1902760"/>
            <a:ext cx="6549547" cy="3502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971169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Train, Score, and Evaluate using R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950" t="32145" r="21028" b="20684"/>
          <a:stretch/>
        </p:blipFill>
        <p:spPr>
          <a:xfrm>
            <a:off x="2155548" y="1734797"/>
            <a:ext cx="7882458" cy="35851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8348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R operationalization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65AE7F-FB52-4319-BC09-CDB3CDE64287}"/>
              </a:ext>
            </a:extLst>
          </p:cNvPr>
          <p:cNvSpPr/>
          <p:nvPr/>
        </p:nvSpPr>
        <p:spPr>
          <a:xfrm>
            <a:off x="4345354" y="3126766"/>
            <a:ext cx="6096000" cy="992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Azure ML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FFFFFF">
                    <a:lumMod val="65000"/>
                  </a:srgbClr>
                </a:solidFill>
              </a:rPr>
              <a:t>R Server with SQL Server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300" dirty="0" err="1">
                <a:solidFill>
                  <a:srgbClr val="FFFFFF">
                    <a:lumMod val="65000"/>
                  </a:srgbClr>
                </a:solidFill>
              </a:rPr>
              <a:t>mrsdeploy</a:t>
            </a:r>
            <a:endParaRPr lang="en-US" sz="13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757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 err="1">
                <a:solidFill>
                  <a:schemeClr val="bg1"/>
                </a:solidFill>
              </a:rPr>
              <a:t>AzureML</a:t>
            </a:r>
            <a:endParaRPr lang="en-US" sz="4705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29389" y="1576388"/>
            <a:ext cx="10824411" cy="44474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dirty="0" err="1"/>
              <a:t>AzureML</a:t>
            </a:r>
            <a:r>
              <a:rPr lang="en-US" dirty="0"/>
              <a:t>: An R interface to </a:t>
            </a:r>
            <a:r>
              <a:rPr lang="en-US" dirty="0" err="1">
                <a:hlinkClick r:id="rId3"/>
              </a:rPr>
              <a:t>AzureML</a:t>
            </a:r>
            <a:r>
              <a:rPr lang="en-US" dirty="0"/>
              <a:t> experiments, datasets, and web services from your local R environment.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The main functions in the package cover: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Workspace: connect to and manage </a:t>
            </a:r>
            <a:r>
              <a:rPr lang="en-US" dirty="0" err="1">
                <a:latin typeface="+mj-lt"/>
              </a:rPr>
              <a:t>AzureML</a:t>
            </a:r>
            <a:r>
              <a:rPr lang="en-US" dirty="0">
                <a:latin typeface="+mj-lt"/>
              </a:rPr>
              <a:t> workspaces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Datasets: upload and download datasets to and from </a:t>
            </a:r>
            <a:r>
              <a:rPr lang="en-US" dirty="0" err="1">
                <a:latin typeface="+mj-lt"/>
              </a:rPr>
              <a:t>AzureML</a:t>
            </a:r>
            <a:r>
              <a:rPr lang="en-US" dirty="0">
                <a:latin typeface="+mj-lt"/>
              </a:rPr>
              <a:t> workspaces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Publish: define a custom function or train a model and publish it as an Azure Web Service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+mj-lt"/>
              </a:rPr>
              <a:t>Consume: use available web services from R in a variety of convenient formats</a:t>
            </a: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36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4453343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11629908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SQL Server R Services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576388"/>
            <a:ext cx="10515600" cy="3310889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6145" lvl="1" indent="-336145"/>
            <a:endParaRPr lang="en-US" sz="2400" i="1" dirty="0">
              <a:cs typeface="ＭＳ Ｐゴシック" charset="0"/>
            </a:endParaRPr>
          </a:p>
        </p:txBody>
      </p:sp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37</a:t>
            </a:fld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2F687-D9A2-40CA-961D-A44942C0F4D6}"/>
              </a:ext>
            </a:extLst>
          </p:cNvPr>
          <p:cNvSpPr/>
          <p:nvPr/>
        </p:nvSpPr>
        <p:spPr>
          <a:xfrm>
            <a:off x="396718" y="1475209"/>
            <a:ext cx="11289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SQL Server R Services is a feature that became available in SQL Server 2016 which allows you to build predictive applications at scale using the open-source R language (Python became available in SQL Server 2017).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39A076-B057-417E-9350-099917F2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5" y="2729108"/>
            <a:ext cx="5155210" cy="20499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F9F49-249E-425C-9381-B0AC5E7C2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149" y="4549468"/>
            <a:ext cx="6371246" cy="2171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C6F1D2-4925-452A-88A5-29B245EBB125}"/>
              </a:ext>
            </a:extLst>
          </p:cNvPr>
          <p:cNvSpPr/>
          <p:nvPr/>
        </p:nvSpPr>
        <p:spPr>
          <a:xfrm>
            <a:off x="632766" y="2217154"/>
            <a:ext cx="405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 Your R or Python Solutions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B0304C-71EA-4C50-9A4B-77D2B04983A7}"/>
              </a:ext>
            </a:extLst>
          </p:cNvPr>
          <p:cNvSpPr/>
          <p:nvPr/>
        </p:nvSpPr>
        <p:spPr>
          <a:xfrm>
            <a:off x="7400948" y="4129547"/>
            <a:ext cx="2488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Deploy and Consume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07421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565" y="18828"/>
            <a:ext cx="11655078" cy="899665"/>
          </a:xfrm>
        </p:spPr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Microsoft R Server: </a:t>
            </a:r>
            <a:r>
              <a:rPr lang="en-US" sz="4400" dirty="0" err="1">
                <a:solidFill>
                  <a:schemeClr val="bg1"/>
                </a:solidFill>
              </a:rPr>
              <a:t>mrsdeploy</a:t>
            </a:r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27479" y="1450359"/>
            <a:ext cx="11354946" cy="5383339"/>
            <a:chOff x="427479" y="957199"/>
            <a:chExt cx="11418822" cy="5904344"/>
          </a:xfrm>
        </p:grpSpPr>
        <p:grpSp>
          <p:nvGrpSpPr>
            <p:cNvPr id="45" name="Group 44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47" name="Group 46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48" name="Oval 47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9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0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2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3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grpSp>
          <p:nvGrpSpPr>
            <p:cNvPr id="61" name="Group 60"/>
            <p:cNvGrpSpPr/>
            <p:nvPr/>
          </p:nvGrpSpPr>
          <p:grpSpPr>
            <a:xfrm>
              <a:off x="8028650" y="5704045"/>
              <a:ext cx="1796576" cy="1006081"/>
              <a:chOff x="5004633" y="4648754"/>
              <a:chExt cx="2331508" cy="1134424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64" name="Group 63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solidFill>
                <a:srgbClr val="003963"/>
              </a:solidFill>
            </p:grpSpPr>
            <p:sp>
              <p:nvSpPr>
                <p:cNvPr id="65" name="Oval 64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solidFill>
                  <a:schemeClr val="accent5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76" name="TextBox 75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</a:t>
              </a:r>
              <a:r>
                <a:rPr lang="en-US" sz="1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 API calls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9480574" y="5470046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rgbClr val="00B0F0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rgbClr val="00B0F0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rgbClr val="00B0F0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Services / Sessions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57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77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TextBox 81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26" name="Straight Arrow Connector 25"/>
            <p:cNvCxnSpPr>
              <a:cxnSpLocks/>
              <a:stCxn id="56" idx="3"/>
              <a:endCxn id="57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cxnSpLocks/>
              <a:stCxn id="56" idx="3"/>
              <a:endCxn id="77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rgbClr val="00B0F0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101" name="Picture 79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tx2">
                        <a:lumMod val="7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103" name="Straight Arrow Connector 102"/>
            <p:cNvCxnSpPr>
              <a:endCxn id="56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8374708" y="1135848"/>
              <a:ext cx="1138238" cy="916536"/>
              <a:chOff x="1" y="770872"/>
              <a:chExt cx="1219200" cy="981728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9" name="Group 68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solidFill>
                <a:srgbClr val="505050">
                  <a:lumMod val="50000"/>
                </a:srgbClr>
              </a:solidFill>
            </p:grpSpPr>
            <p:sp>
              <p:nvSpPr>
                <p:cNvPr id="70" name="Oval 69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1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2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3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4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solidFill>
                  <a:srgbClr val="003963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75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  <p:sp>
        <p:nvSpPr>
          <p:cNvPr id="7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38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4232746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 flipV="1">
            <a:off x="0" y="376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chemeClr val="bg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477" y="-15302"/>
            <a:ext cx="11655078" cy="89966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Turn R into Web Services easily; and consume them in 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1" name="TextBox 20"/>
          <p:cNvSpPr txBox="1"/>
          <p:nvPr/>
        </p:nvSpPr>
        <p:spPr>
          <a:xfrm>
            <a:off x="1615730" y="1632573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05763" y="1632573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Deploy as a web service instantly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813" y="6203403"/>
            <a:ext cx="45719" cy="457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5343" y="6097328"/>
            <a:ext cx="3115769" cy="38979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noAutofit/>
          </a:bodyPr>
          <a:lstStyle/>
          <a:p>
            <a:pPr>
              <a:lnSpc>
                <a:spcPct val="90000"/>
              </a:lnSpc>
              <a:spcAft>
                <a:spcPts val="2400"/>
              </a:spcAft>
              <a:buClr>
                <a:srgbClr val="A80000"/>
              </a:buClr>
            </a:pPr>
            <a:r>
              <a:rPr lang="en-US" dirty="0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Package: </a:t>
            </a:r>
            <a:r>
              <a:rPr lang="en-US" dirty="0" err="1">
                <a:solidFill>
                  <a:srgbClr val="002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mrsdeploy</a:t>
            </a:r>
            <a:endParaRPr lang="en-US" dirty="0">
              <a:solidFill>
                <a:srgbClr val="00205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116" y="633567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6"/>
              </a:rPr>
              <a:t>https://msdn.microsoft.com/en-us/microsoft-r/operationalize/configuration-initial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https://msdn.microsoft.com/en-us/microsoft-r/operationalize/admin-utility</a:t>
            </a:r>
            <a:r>
              <a:rPr lang="en-US" sz="1200" dirty="0"/>
              <a:t> </a:t>
            </a:r>
          </a:p>
        </p:txBody>
      </p:sp>
      <p:sp>
        <p:nvSpPr>
          <p:cNvPr id="13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39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2235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>
            <a:spLocks noChangeAspect="1"/>
          </p:cNvSpPr>
          <p:nvPr/>
        </p:nvSpPr>
        <p:spPr bwMode="auto">
          <a:xfrm>
            <a:off x="-1203731" y="719535"/>
            <a:ext cx="5072425" cy="507242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470" kern="0" dirty="0">
                <a:solidFill>
                  <a:sysClr val="windowText" lastClr="000000"/>
                </a:solidFill>
                <a:ea typeface="Segoe UI" pitchFamily="34" charset="0"/>
                <a:cs typeface="Segoe UI" pitchFamily="34" charset="0"/>
              </a:rPr>
            </a:br>
            <a:endParaRPr lang="en-US" sz="6470" kern="0" dirty="0">
              <a:solidFill>
                <a:sysClr val="windowText" lastClr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itle 1"/>
          <p:cNvSpPr txBox="1">
            <a:spLocks/>
          </p:cNvSpPr>
          <p:nvPr/>
        </p:nvSpPr>
        <p:spPr>
          <a:xfrm>
            <a:off x="47406" y="289958"/>
            <a:ext cx="2897733" cy="1632388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pPr defTabSz="913505"/>
            <a:endParaRPr lang="en-US" sz="4705" spc="-1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9" name="Rectangle 108"/>
          <p:cNvSpPr/>
          <p:nvPr/>
        </p:nvSpPr>
        <p:spPr bwMode="auto">
          <a:xfrm>
            <a:off x="3751204" y="321356"/>
            <a:ext cx="7691314" cy="1635811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The most popular statistical programming language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itchFamily="34" charset="0"/>
              </a:rPr>
              <a:t>Originally designed by two University of Auckland Professors for their introductory statistics course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A 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Segoe UI" pitchFamily="34" charset="0"/>
              </a:rPr>
              <a:t>data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 visualization tool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112" name="Rectangle 111"/>
          <p:cNvSpPr/>
          <p:nvPr/>
        </p:nvSpPr>
        <p:spPr bwMode="auto">
          <a:xfrm>
            <a:off x="4866698" y="2626135"/>
            <a:ext cx="7691314" cy="2021206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2.5+M users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Taught in most universities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Many common use cases across industry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Thriving user groups worldwide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5</a:t>
            </a:r>
            <a:r>
              <a:rPr lang="en-US" sz="1600" kern="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th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 in 2016 IEEE Spectrum rank</a:t>
            </a:r>
          </a:p>
          <a:p>
            <a:pPr marL="741309" lvl="1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42% pro analysts prefer R (highest amongst R, SAS, python)</a:t>
            </a: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3542541" y="5260238"/>
            <a:ext cx="8037259" cy="868478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10,000+ contributed packages</a:t>
            </a:r>
          </a:p>
          <a:p>
            <a:pPr marL="284109" indent="-284109" defTabSz="91375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Rich application &amp; platform integration</a:t>
            </a:r>
          </a:p>
        </p:txBody>
      </p:sp>
      <p:sp>
        <p:nvSpPr>
          <p:cNvPr id="106" name="Oval 105"/>
          <p:cNvSpPr>
            <a:spLocks noChangeAspect="1"/>
          </p:cNvSpPr>
          <p:nvPr/>
        </p:nvSpPr>
        <p:spPr bwMode="auto">
          <a:xfrm>
            <a:off x="2096875" y="622040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Platform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 bwMode="auto">
          <a:xfrm>
            <a:off x="3133770" y="2503982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08" name="Oval 107"/>
          <p:cNvSpPr>
            <a:spLocks noChangeAspect="1"/>
          </p:cNvSpPr>
          <p:nvPr/>
        </p:nvSpPr>
        <p:spPr bwMode="auto">
          <a:xfrm>
            <a:off x="1888211" y="4647341"/>
            <a:ext cx="1469847" cy="1469847"/>
          </a:xfrm>
          <a:prstGeom prst="ellipse">
            <a:avLst/>
          </a:prstGeom>
          <a:solidFill>
            <a:schemeClr val="bg1"/>
          </a:solidFill>
          <a:ln w="25400" cap="flat" cmpd="sng" algn="ctr">
            <a:solidFill>
              <a:srgbClr val="0171DC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>
              <a:defRPr/>
            </a:pPr>
            <a:r>
              <a:rPr lang="en-US" sz="1961" kern="0" dirty="0">
                <a:solidFill>
                  <a:srgbClr val="164F7E"/>
                </a:solidFill>
                <a:ea typeface="Segoe UI" pitchFamily="34" charset="0"/>
                <a:cs typeface="Segoe UI" pitchFamily="34" charset="0"/>
              </a:rPr>
              <a:t>Ecosystem</a:t>
            </a:r>
            <a:endParaRPr lang="en-US" sz="6470" kern="0" dirty="0">
              <a:solidFill>
                <a:srgbClr val="164F7E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01" y="3393865"/>
            <a:ext cx="1290112" cy="1130999"/>
          </a:xfrm>
          <a:prstGeom prst="rect">
            <a:avLst/>
          </a:prstGeom>
        </p:spPr>
      </p:pic>
      <p:sp>
        <p:nvSpPr>
          <p:cNvPr id="19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4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083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2" grpId="0"/>
      <p:bldP spid="115" grpId="0"/>
      <p:bldP spid="106" grpId="0" animBg="1"/>
      <p:bldP spid="107" grpId="0" animBg="1"/>
      <p:bldP spid="10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spc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Segoe UI"/>
              </a:rPr>
              <a:t>Hands on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C2A235-A6DB-40E5-8188-CF5703E6BBAE}"/>
              </a:ext>
            </a:extLst>
          </p:cNvPr>
          <p:cNvSpPr/>
          <p:nvPr/>
        </p:nvSpPr>
        <p:spPr>
          <a:xfrm>
            <a:off x="9614597" y="6009439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EBD82-9C34-45B4-84AF-74ACC14805C0}"/>
              </a:ext>
            </a:extLst>
          </p:cNvPr>
          <p:cNvSpPr/>
          <p:nvPr/>
        </p:nvSpPr>
        <p:spPr>
          <a:xfrm>
            <a:off x="5211627" y="2974043"/>
            <a:ext cx="6096000" cy="78515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FFFFFF">
                    <a:lumMod val="65000"/>
                  </a:srgbClr>
                </a:solidFill>
              </a:rPr>
              <a:t>mrdeploy</a:t>
            </a:r>
            <a:r>
              <a:rPr lang="en-US" sz="1600" dirty="0">
                <a:solidFill>
                  <a:srgbClr val="FFFFFF">
                    <a:lumMod val="65000"/>
                  </a:srgbClr>
                </a:solidFill>
              </a:rPr>
              <a:t>: Airline delay prediction demo</a:t>
            </a:r>
          </a:p>
          <a:p>
            <a:pPr lvl="1" indent="-336145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600" dirty="0" err="1">
                <a:solidFill>
                  <a:srgbClr val="FFFFFF">
                    <a:lumMod val="65000"/>
                  </a:srgbClr>
                </a:solidFill>
              </a:rPr>
              <a:t>AzureML</a:t>
            </a:r>
            <a:endParaRPr lang="en-US" sz="1600" dirty="0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811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Web Service from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399" y="1850098"/>
            <a:ext cx="5766760" cy="3884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81253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Q &amp; A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0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026B77-004C-4522-ACB4-7F5D946771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9E323C49-059B-4F4B-A6FB-EA1A37B11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2" y="5176773"/>
            <a:ext cx="5676190" cy="14190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B80C1E2-1252-4977-99D5-62D036CA6B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2183907"/>
            <a:ext cx="12191999" cy="942859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Extras</a:t>
            </a:r>
            <a:endParaRPr lang="en-US" sz="4800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585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Philosophy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5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472698" y="1657979"/>
            <a:ext cx="10831941" cy="4906944"/>
          </a:xfrm>
          <a:prstGeom prst="rect">
            <a:avLst/>
          </a:prstGeom>
        </p:spPr>
        <p:txBody>
          <a:bodyPr>
            <a:normAutofit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R follows the </a:t>
            </a:r>
            <a:r>
              <a:rPr lang="en-US" sz="3200" dirty="0">
                <a:hlinkClick r:id="rId3"/>
              </a:rPr>
              <a:t>Unix philosophy</a:t>
            </a:r>
            <a:endParaRPr lang="en-US" sz="3200" dirty="0"/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Write programs that do one thing and do it well (modularity)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Write programs that work together (cohesiveness)</a:t>
            </a:r>
          </a:p>
          <a:p>
            <a:pPr lvl="1"/>
            <a:endParaRPr lang="en-US" sz="2600" dirty="0"/>
          </a:p>
          <a:p>
            <a:pPr lvl="1"/>
            <a:r>
              <a:rPr lang="en-US" sz="2600" dirty="0"/>
              <a:t>R is extensible with more than 10,000 packages available at CRAN (</a:t>
            </a:r>
            <a:r>
              <a:rPr lang="en-US" sz="2600" dirty="0">
                <a:hlinkClick r:id="rId4"/>
              </a:rPr>
              <a:t>http://crantastic.org/packages</a:t>
            </a:r>
            <a:r>
              <a:rPr lang="en-US" sz="2600" dirty="0"/>
              <a:t>)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76268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Lazy evaluation in R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6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472698" y="1657979"/>
            <a:ext cx="10831941" cy="4906944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/>
              <a:t>R, like its inspiration, Scheme, is a </a:t>
            </a:r>
            <a:r>
              <a:rPr lang="en-US" sz="3200" i="1" dirty="0"/>
              <a:t>functional</a:t>
            </a:r>
            <a:r>
              <a:rPr lang="en-US" sz="3200" dirty="0"/>
              <a:t> programming language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R evaluates lazily, delaying evaluation until necessary, which can make it very flexible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R is a highly interpreted dynamically typed language, allowing you to mutate variables and analyze datasets quickly, but is significantly slower than low-level, statically typed languages like C or Java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R has a high memory footprint, and can easily lead to crashes if you aren't careful</a:t>
            </a:r>
          </a:p>
        </p:txBody>
      </p:sp>
    </p:spTree>
    <p:extLst>
      <p:ext uri="{BB962C8B-B14F-4D97-AF65-F5344CB8AC3E}">
        <p14:creationId xmlns:p14="http://schemas.microsoft.com/office/powerpoint/2010/main" val="3929937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Strengths and Weaknesses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7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472698" y="1657979"/>
            <a:ext cx="10831941" cy="4906944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3200" b="1" dirty="0"/>
              <a:t>Where R Succeeds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Expressive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Open source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Extendable -- nearly 10,000 packages with functions to use, and that list continues to grow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Focused on statistics and machine learning -- cutting-edge algorithms and powerful data manipulation packages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Advanced data structures and graphical capabilities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Large user community, both within academia and industry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It is designed by statisticians</a:t>
            </a:r>
          </a:p>
          <a:p>
            <a:pPr marL="0" indent="0">
              <a:lnSpc>
                <a:spcPct val="120000"/>
              </a:lnSpc>
              <a:buNone/>
            </a:pPr>
            <a:endParaRPr lang="en-US" sz="3200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3200" b="1" dirty="0"/>
              <a:t>Where R Falls Short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It is designed by statisticians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Inefficient at element-by-element computations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May make large demands on system resources, namely memory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Data capacity limited by memory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Single-threaded</a:t>
            </a:r>
          </a:p>
        </p:txBody>
      </p:sp>
    </p:spTree>
    <p:extLst>
      <p:ext uri="{BB962C8B-B14F-4D97-AF65-F5344CB8AC3E}">
        <p14:creationId xmlns:p14="http://schemas.microsoft.com/office/powerpoint/2010/main" val="2941368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Distributions of R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8</a:t>
            </a:fld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02FF1-F170-4F95-8E7E-F2AFF0322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1" y="1692417"/>
            <a:ext cx="9868407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96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 flipV="1">
            <a:off x="1" y="485"/>
            <a:ext cx="12192000" cy="139443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36145" indent="-336145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 3" panose="05040102010807070707" pitchFamily="18" charset="2"/>
              <a:buChar char="Æ"/>
              <a:defRPr/>
            </a:pPr>
            <a:endParaRPr lang="en-US" sz="1961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226555" y="289958"/>
            <a:ext cx="8251063" cy="89953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US" sz="4705" b="1" dirty="0">
                <a:solidFill>
                  <a:schemeClr val="bg1"/>
                </a:solidFill>
              </a:rPr>
              <a:t>R IDEs</a:t>
            </a:r>
          </a:p>
        </p:txBody>
      </p:sp>
      <p:sp>
        <p:nvSpPr>
          <p:cNvPr id="6" name="Slide Number Placeholder 4"/>
          <p:cNvSpPr txBox="1">
            <a:spLocks/>
          </p:cNvSpPr>
          <p:nvPr/>
        </p:nvSpPr>
        <p:spPr>
          <a:xfrm>
            <a:off x="11740791" y="6583836"/>
            <a:ext cx="451208" cy="27416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26B77-004C-4522-ACB4-7F5D94677171}" type="slidenum">
              <a:rPr lang="en-US" sz="1200" smtClean="0"/>
              <a:pPr/>
              <a:t>9</a:t>
            </a:fld>
            <a:endParaRPr lang="en-US" sz="1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7BC9A-EEA8-4FDA-B628-1A8CC7041675}"/>
              </a:ext>
            </a:extLst>
          </p:cNvPr>
          <p:cNvSpPr txBox="1">
            <a:spLocks/>
          </p:cNvSpPr>
          <p:nvPr/>
        </p:nvSpPr>
        <p:spPr>
          <a:xfrm>
            <a:off x="472698" y="1657979"/>
            <a:ext cx="10831941" cy="490694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36145" indent="-336145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200" dirty="0"/>
              <a:t>The most popular integrated development environment for R is </a:t>
            </a:r>
            <a:r>
              <a:rPr lang="en-US" sz="3200" dirty="0" err="1">
                <a:hlinkClick r:id="rId3"/>
              </a:rPr>
              <a:t>Rstudio</a:t>
            </a:r>
            <a:endParaRPr lang="en-US" sz="3200" dirty="0"/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The </a:t>
            </a:r>
            <a:r>
              <a:rPr lang="en-US" sz="3200" dirty="0" err="1"/>
              <a:t>RStudio</a:t>
            </a:r>
            <a:r>
              <a:rPr lang="en-US" sz="3200" dirty="0"/>
              <a:t> IDE is entirely html/</a:t>
            </a:r>
            <a:r>
              <a:rPr lang="en-US" sz="3200" dirty="0" err="1"/>
              <a:t>javascript</a:t>
            </a:r>
            <a:r>
              <a:rPr lang="en-US" sz="3200" dirty="0"/>
              <a:t> based, so completely cross-platform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 err="1"/>
              <a:t>RStudio</a:t>
            </a:r>
            <a:r>
              <a:rPr lang="en-US" sz="3200" dirty="0"/>
              <a:t> Server provides a full IDE in your browser: great for cloud instances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>
                <a:hlinkClick r:id="rId4"/>
              </a:rPr>
              <a:t>R Tools for Visual Studio, RTVS</a:t>
            </a:r>
            <a:r>
              <a:rPr lang="en-US" sz="3200" dirty="0"/>
              <a:t> became generally available in 2016 for Windows machines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/>
              <a:t>RTVS supports connectivity to Azure and SQL Server for remote connectivity</a:t>
            </a:r>
          </a:p>
          <a:p>
            <a:pPr>
              <a:lnSpc>
                <a:spcPct val="120000"/>
              </a:lnSpc>
            </a:pPr>
            <a:endParaRPr lang="en-US" sz="3200" dirty="0"/>
          </a:p>
          <a:p>
            <a:pPr>
              <a:lnSpc>
                <a:spcPct val="12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And more: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Jupyter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notebooks, Emacs + ESS, etc.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25200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C8E9A9C3-9781-452A-B202-E941F0285C8C}"/>
  <p:tag name="ATHENA.CUSTOMXMLCONTENT" val="&lt;?xml version=&quot;1.0&quot;?&gt;&lt;athena xmlns=&quot;http://schemas.microsoft.com/edu/athena&quot; version=&quot;0.1.4983.0&quot;&gt;&lt;timings duration=&quot;112202&quot;/&gt;&lt;/athen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CUSTOMXMLID" val="{B1823715-C171-498A-8DB3-62A98E8D1D63}"/>
  <p:tag name="ATHENA.CUSTOMXMLCONTENT" val="&lt;?xml version=&quot;1.0&quot;?&gt;&lt;athena xmlns=&quot;http://schemas.microsoft.com/edu/athena&quot; version=&quot;0.1.4983.0&quot;&gt;&lt;media streamable=&quot;true&quot; recordStart=&quot;0&quot; recordEnd=&quot;112202&quot; recordLength=&quot;112268&quot; audioOnly=&quot;true&quot; start=&quot;0&quot; end=&quot;112202&quot; audioFormat=&quot;{00001610-0000-0010-8000-00AA00389B71}&quot; audioRate=&quot;44100&quot; muted=&quot;false&quot; volume=&quot;0.8&quot; fadeIn=&quot;0&quot; fadeOut=&quot;0&quot; videoFormat=&quot;{34363248-0000-0010-8000-00AA00389B71}&quot; videoRate=&quot;15&quot; videoWidth=&quot;256&quot; videoHeight=&quot;256&quot;/&gt;&lt;/athena&gt;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FY15 Enterprise identity theme">
  <a:themeElements>
    <a:clrScheme name="Custom 6">
      <a:dk1>
        <a:srgbClr val="505050"/>
      </a:dk1>
      <a:lt1>
        <a:sysClr val="window" lastClr="FFFFFF"/>
      </a:lt1>
      <a:dk2>
        <a:srgbClr val="0072C6"/>
      </a:dk2>
      <a:lt2>
        <a:srgbClr val="000000"/>
      </a:lt2>
      <a:accent1>
        <a:srgbClr val="107C10"/>
      </a:accent1>
      <a:accent2>
        <a:srgbClr val="FFB900"/>
      </a:accent2>
      <a:accent3>
        <a:srgbClr val="D83B01"/>
      </a:accent3>
      <a:accent4>
        <a:srgbClr val="00BCF2"/>
      </a:accent4>
      <a:accent5>
        <a:srgbClr val="002050"/>
      </a:accent5>
      <a:accent6>
        <a:srgbClr val="5C2D91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6 Data-Platform-University Presentation Template_16x9_Light_v03.potx" id="{58B4A1CF-F085-4ABA-94CC-F0D900AA051D}" vid="{BA652E2E-C4C6-4AAC-8989-B1AE7A7E16E1}"/>
    </a:ext>
  </a:extLst>
</a:theme>
</file>

<file path=ppt/theme/theme3.xml><?xml version="1.0" encoding="utf-8"?>
<a:theme xmlns:a="http://schemas.openxmlformats.org/drawingml/2006/main" name="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marL="342900" indent="-342900" defTabSz="932472" fontAlgn="base">
          <a:lnSpc>
            <a:spcPct val="90000"/>
          </a:lnSpc>
          <a:spcBef>
            <a:spcPct val="0"/>
          </a:spcBef>
          <a:spcAft>
            <a:spcPct val="0"/>
          </a:spcAft>
          <a:buFont typeface="Wingdings 3" panose="05040102010807070707" pitchFamily="18" charset="2"/>
          <a:buChar char="Æ"/>
          <a:defRPr sz="2000" b="1" dirty="0" err="1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2400"/>
          </a:spcAft>
          <a:buClr>
            <a:srgbClr val="A80000"/>
          </a:buClr>
          <a:defRPr dirty="0" smtClean="0">
            <a:solidFill>
              <a:srgbClr val="002050"/>
            </a:solidFill>
            <a:latin typeface="Segoe UI Black" panose="020B0A02040204020203" pitchFamily="34" charset="0"/>
            <a:ea typeface="Segoe UI Black" panose="020B0A02040204020203" pitchFamily="34" charset="0"/>
            <a:cs typeface="Segoe UI Black" panose="020B0A02040204020203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5-50031_June-2016_Machine_Learning_Analytics_Data_Science_Conference_Template">
  <a:themeElements>
    <a:clrScheme name="June 2016 Machine Learning ADS Conf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A80000"/>
      </a:accent1>
      <a:accent2>
        <a:srgbClr val="00188F"/>
      </a:accent2>
      <a:accent3>
        <a:srgbClr val="32145A"/>
      </a:accent3>
      <a:accent4>
        <a:srgbClr val="002050"/>
      </a:accent4>
      <a:accent5>
        <a:srgbClr val="008272"/>
      </a:accent5>
      <a:accent6>
        <a:srgbClr val="D83B01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une-2016_Machine_Learning_Analytics_Data_Science_Conference_Template.potx" id="{70BF1D1B-C620-461F-A1BC-E3A6603D20FA}" vid="{13D8E489-FDD9-4070-A269-587E7932F85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2.xml><?xml version="1.0" encoding="utf-8"?>
<athena xmlns="http://schemas.microsoft.com/edu/athena" version="0.1.4983.0">
  <timings duration="112202"/>
</athena>
</file>

<file path=customXml/item3.xml><?xml version="1.0" encoding="utf-8"?>
<athena xmlns="http://schemas.microsoft.com/edu/athena" version="0.1.4983.0">
  <timings duration="112202"/>
</athena>
</file>

<file path=customXml/item4.xml><?xml version="1.0" encoding="utf-8"?>
<athena xmlns="http://schemas.microsoft.com/edu/athena" version="0.1.4983.0">
  <media streamable="true" recordStart="0" recordEnd="112202" recordLength="112268" audioOnly="true" start="0" end="112202" audioFormat="{00001610-0000-0010-8000-00AA00389B71}" audioRate="44100" muted="false" volume="0.8" fadeIn="0" fadeOut="0" videoFormat="{34363248-0000-0010-8000-00AA00389B71}" videoRate="15" videoWidth="256" videoHeight="256"/>
</athena>
</file>

<file path=customXml/itemProps1.xml><?xml version="1.0" encoding="utf-8"?>
<ds:datastoreItem xmlns:ds="http://schemas.openxmlformats.org/officeDocument/2006/customXml" ds:itemID="{DC40E680-EDC3-42BE-8D46-BE22D051B5DD}">
  <ds:schemaRefs>
    <ds:schemaRef ds:uri="http://schemas.microsoft.com/edu/athena"/>
  </ds:schemaRefs>
</ds:datastoreItem>
</file>

<file path=customXml/itemProps2.xml><?xml version="1.0" encoding="utf-8"?>
<ds:datastoreItem xmlns:ds="http://schemas.openxmlformats.org/officeDocument/2006/customXml" ds:itemID="{3E47BFC5-3F2E-4857-886A-A9B565224E3A}">
  <ds:schemaRefs>
    <ds:schemaRef ds:uri="http://schemas.microsoft.com/edu/athena"/>
  </ds:schemaRefs>
</ds:datastoreItem>
</file>

<file path=customXml/itemProps3.xml><?xml version="1.0" encoding="utf-8"?>
<ds:datastoreItem xmlns:ds="http://schemas.openxmlformats.org/officeDocument/2006/customXml" ds:itemID="{515C917F-1940-484C-9B45-0663A59E81C3}">
  <ds:schemaRefs>
    <ds:schemaRef ds:uri="http://schemas.microsoft.com/edu/athena"/>
  </ds:schemaRefs>
</ds:datastoreItem>
</file>

<file path=customXml/itemProps4.xml><?xml version="1.0" encoding="utf-8"?>
<ds:datastoreItem xmlns:ds="http://schemas.openxmlformats.org/officeDocument/2006/customXml" ds:itemID="{0D6F1763-B38B-49AE-ADF9-F7A888483E92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35765</TotalTime>
  <Words>1956</Words>
  <Application>Microsoft Office PowerPoint</Application>
  <PresentationFormat>Widescreen</PresentationFormat>
  <Paragraphs>433</Paragraphs>
  <Slides>43</Slides>
  <Notes>39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61" baseType="lpstr">
      <vt:lpstr>MS PGothic</vt:lpstr>
      <vt:lpstr>MS PGothic</vt:lpstr>
      <vt:lpstr>Arial</vt:lpstr>
      <vt:lpstr>Calibri</vt:lpstr>
      <vt:lpstr>Calibri Light</vt:lpstr>
      <vt:lpstr>Consolas</vt:lpstr>
      <vt:lpstr>Courier New</vt:lpstr>
      <vt:lpstr>Segoe UI</vt:lpstr>
      <vt:lpstr>Segoe UI Black</vt:lpstr>
      <vt:lpstr>Segoe UI Light</vt:lpstr>
      <vt:lpstr>Segoe UI Semibold</vt:lpstr>
      <vt:lpstr>Segoe UI Semilight</vt:lpstr>
      <vt:lpstr>Wingdings</vt:lpstr>
      <vt:lpstr>Wingdings 3</vt:lpstr>
      <vt:lpstr>Office Theme</vt:lpstr>
      <vt:lpstr>7_FY15 Enterprise identity theme</vt:lpstr>
      <vt:lpstr>STB Conversations 2013</vt:lpstr>
      <vt:lpstr>5-50031_June-2016_Machine_Learning_Analytics_Data_Science_Conference_Template</vt:lpstr>
      <vt:lpstr>Tools for scaling R using Azure </vt:lpstr>
      <vt:lpstr>Tutorial Outline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 on</vt:lpstr>
      <vt:lpstr>R in the Cloud</vt:lpstr>
      <vt:lpstr>R adoption is on a Tear But there are several issues regarding scalability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Server: scale-out R, enterprise class </vt:lpstr>
      <vt:lpstr>R Server + Azure HDInsight: Managed Hadoop for Advanced Analytics in the Cloud  </vt:lpstr>
      <vt:lpstr>R Server Hadoop Architecture </vt:lpstr>
      <vt:lpstr>PowerPoint Presentation</vt:lpstr>
      <vt:lpstr>PowerPoint Presentation</vt:lpstr>
      <vt:lpstr>Hands on: SparkR and R Server</vt:lpstr>
      <vt:lpstr>Typical advanced analytics lifecycle</vt:lpstr>
      <vt:lpstr>Airline Arrival Delay Prediction Demo</vt:lpstr>
      <vt:lpstr>Airline data set</vt:lpstr>
      <vt:lpstr>Weather data set</vt:lpstr>
      <vt:lpstr>Clean and Join using SparkR in R Server</vt:lpstr>
      <vt:lpstr>Train, Score, and Evaluate using R Server</vt:lpstr>
      <vt:lpstr>R operationalization</vt:lpstr>
      <vt:lpstr>PowerPoint Presentation</vt:lpstr>
      <vt:lpstr>PowerPoint Presentation</vt:lpstr>
      <vt:lpstr>Microsoft R Server: mrsdeploy</vt:lpstr>
      <vt:lpstr>Deployment Turn R into Web Services easily; and consume them in R</vt:lpstr>
      <vt:lpstr>Hands on</vt:lpstr>
      <vt:lpstr>Publish Web Service from R</vt:lpstr>
      <vt:lpstr>Q &amp; A</vt:lpstr>
      <vt:lpstr>Extras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KDD Tutorial</dc:title>
  <dc:creator>Katherine Zhao</dc:creator>
  <cp:lastModifiedBy>Vanja Paunic</cp:lastModifiedBy>
  <cp:revision>2238</cp:revision>
  <cp:lastPrinted>2017-03-07T18:28:44Z</cp:lastPrinted>
  <dcterms:created xsi:type="dcterms:W3CDTF">2016-06-20T13:42:40Z</dcterms:created>
  <dcterms:modified xsi:type="dcterms:W3CDTF">2017-04-27T23:22:57Z</dcterms:modified>
</cp:coreProperties>
</file>